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Relationship Id="rId27" Type="http://schemas.openxmlformats.org/officeDocument/2006/relationships/customXml" Target="../customXml/item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'Tartuntatautirekisterin COVID-1'!$B$2:$B$5</c:f>
              <c:strCache>
                <c:ptCount val="4"/>
                <c:pt idx="0">
                  <c:v>Tapausten lukumäärä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'Tartuntatautirekisterin COVID-1'!$A$6:$A$192</c:f>
              <c:strCache>
                <c:ptCount val="187"/>
                <c:pt idx="0">
                  <c:v>Vuosi 2020 Viikko 09</c:v>
                </c:pt>
                <c:pt idx="1">
                  <c:v>Vuosi 2020 Viikko 10</c:v>
                </c:pt>
                <c:pt idx="2">
                  <c:v>Vuosi 2020 Viikko 11</c:v>
                </c:pt>
                <c:pt idx="3">
                  <c:v>Vuosi 2020 Viikko 12</c:v>
                </c:pt>
                <c:pt idx="4">
                  <c:v>Vuosi 2020 Viikko 13</c:v>
                </c:pt>
                <c:pt idx="5">
                  <c:v>Vuosi 2020 Viikko 14</c:v>
                </c:pt>
                <c:pt idx="6">
                  <c:v>Vuosi 2020 Viikko 15</c:v>
                </c:pt>
                <c:pt idx="7">
                  <c:v>Vuosi 2020 Viikko 16</c:v>
                </c:pt>
                <c:pt idx="8">
                  <c:v>Vuosi 2020 Viikko 17</c:v>
                </c:pt>
                <c:pt idx="9">
                  <c:v>Vuosi 2020 Viikko 18</c:v>
                </c:pt>
                <c:pt idx="10">
                  <c:v>Vuosi 2020 Viikko 19</c:v>
                </c:pt>
                <c:pt idx="11">
                  <c:v>Vuosi 2020 Viikko 20</c:v>
                </c:pt>
                <c:pt idx="12">
                  <c:v>Vuosi 2020 Viikko 21</c:v>
                </c:pt>
                <c:pt idx="13">
                  <c:v>Vuosi 2020 Viikko 22</c:v>
                </c:pt>
                <c:pt idx="14">
                  <c:v>Vuosi 2020 Viikko 23</c:v>
                </c:pt>
                <c:pt idx="15">
                  <c:v>Vuosi 2020 Viikko 24</c:v>
                </c:pt>
                <c:pt idx="16">
                  <c:v>Vuosi 2020 Viikko 25</c:v>
                </c:pt>
                <c:pt idx="17">
                  <c:v>Vuosi 2020 Viikko 26</c:v>
                </c:pt>
                <c:pt idx="18">
                  <c:v>Vuosi 2020 Viikko 27</c:v>
                </c:pt>
                <c:pt idx="19">
                  <c:v>Vuosi 2020 Viikko 28</c:v>
                </c:pt>
                <c:pt idx="20">
                  <c:v>Vuosi 2020 Viikko 29</c:v>
                </c:pt>
                <c:pt idx="21">
                  <c:v>Vuosi 2020 Viikko 30</c:v>
                </c:pt>
                <c:pt idx="22">
                  <c:v>Vuosi 2020 Viikko 31</c:v>
                </c:pt>
                <c:pt idx="23">
                  <c:v>Vuosi 2020 Viikko 32</c:v>
                </c:pt>
                <c:pt idx="24">
                  <c:v>Vuosi 2020 Viikko 33</c:v>
                </c:pt>
                <c:pt idx="25">
                  <c:v>Vuosi 2020 Viikko 34</c:v>
                </c:pt>
                <c:pt idx="26">
                  <c:v>Vuosi 2020 Viikko 35</c:v>
                </c:pt>
                <c:pt idx="27">
                  <c:v>Vuosi 2020 Viikko 36</c:v>
                </c:pt>
                <c:pt idx="28">
                  <c:v>Vuosi 2020 Viikko 37</c:v>
                </c:pt>
                <c:pt idx="29">
                  <c:v>Vuosi 2020 Viikko 38</c:v>
                </c:pt>
                <c:pt idx="30">
                  <c:v>Vuosi 2020 Viikko 39</c:v>
                </c:pt>
                <c:pt idx="31">
                  <c:v>Vuosi 2020 Viikko 40</c:v>
                </c:pt>
                <c:pt idx="32">
                  <c:v>Vuosi 2020 Viikko 41</c:v>
                </c:pt>
                <c:pt idx="33">
                  <c:v>Vuosi 2020 Viikko 42</c:v>
                </c:pt>
                <c:pt idx="34">
                  <c:v>Vuosi 2020 Viikko 43</c:v>
                </c:pt>
                <c:pt idx="35">
                  <c:v>Vuosi 2020 Viikko 44</c:v>
                </c:pt>
                <c:pt idx="36">
                  <c:v>Vuosi 2020 Viikko 45</c:v>
                </c:pt>
                <c:pt idx="37">
                  <c:v>Vuosi 2020 Viikko 46</c:v>
                </c:pt>
                <c:pt idx="38">
                  <c:v>Vuosi 2020 Viikko 47</c:v>
                </c:pt>
                <c:pt idx="39">
                  <c:v>Vuosi 2020 Viikko 48</c:v>
                </c:pt>
                <c:pt idx="40">
                  <c:v>Vuosi 2020 Viikko 49</c:v>
                </c:pt>
                <c:pt idx="41">
                  <c:v>Vuosi 2020 Viikko 50</c:v>
                </c:pt>
                <c:pt idx="42">
                  <c:v>Vuosi 2020 Viikko 51</c:v>
                </c:pt>
                <c:pt idx="43">
                  <c:v>Vuosi 2020 Viikko 52</c:v>
                </c:pt>
                <c:pt idx="44">
                  <c:v>Vuosi 2020 Viikko 53</c:v>
                </c:pt>
                <c:pt idx="45">
                  <c:v>Vuosi 2021 Viikko 01</c:v>
                </c:pt>
                <c:pt idx="46">
                  <c:v>Vuosi 2021 Viikko 02</c:v>
                </c:pt>
                <c:pt idx="47">
                  <c:v>Vuosi 2021 Viikko 03</c:v>
                </c:pt>
                <c:pt idx="48">
                  <c:v>Vuosi 2021 Viikko 04</c:v>
                </c:pt>
                <c:pt idx="49">
                  <c:v>Vuosi 2021 Viikko 05</c:v>
                </c:pt>
                <c:pt idx="50">
                  <c:v>Vuosi 2021 Viikko 06</c:v>
                </c:pt>
                <c:pt idx="51">
                  <c:v>Vuosi 2021 Viikko 07</c:v>
                </c:pt>
                <c:pt idx="52">
                  <c:v>Vuosi 2021 Viikko 08</c:v>
                </c:pt>
                <c:pt idx="53">
                  <c:v>Vuosi 2021 Viikko 09</c:v>
                </c:pt>
                <c:pt idx="54">
                  <c:v>Vuosi 2021 Viikko 10</c:v>
                </c:pt>
                <c:pt idx="55">
                  <c:v>Vuosi 2021 Viikko 11</c:v>
                </c:pt>
                <c:pt idx="56">
                  <c:v>Vuosi 2021 Viikko 12</c:v>
                </c:pt>
                <c:pt idx="57">
                  <c:v>Vuosi 2021 Viikko 13</c:v>
                </c:pt>
                <c:pt idx="58">
                  <c:v>Vuosi 2021 Viikko 14</c:v>
                </c:pt>
                <c:pt idx="59">
                  <c:v>Vuosi 2021 Viikko 15</c:v>
                </c:pt>
                <c:pt idx="60">
                  <c:v>Vuosi 2021 Viikko 16</c:v>
                </c:pt>
                <c:pt idx="61">
                  <c:v>Vuosi 2021 Viikko 17</c:v>
                </c:pt>
                <c:pt idx="62">
                  <c:v>Vuosi 2021 Viikko 18</c:v>
                </c:pt>
                <c:pt idx="63">
                  <c:v>Vuosi 2021 Viikko 19</c:v>
                </c:pt>
                <c:pt idx="64">
                  <c:v>Vuosi 2021 Viikko 20</c:v>
                </c:pt>
                <c:pt idx="65">
                  <c:v>Vuosi 2021 Viikko 21</c:v>
                </c:pt>
                <c:pt idx="66">
                  <c:v>Vuosi 2021 Viikko 22</c:v>
                </c:pt>
                <c:pt idx="67">
                  <c:v>Vuosi 2021 Viikko 23</c:v>
                </c:pt>
                <c:pt idx="68">
                  <c:v>Vuosi 2021 Viikko 24</c:v>
                </c:pt>
                <c:pt idx="69">
                  <c:v>Vuosi 2021 Viikko 25</c:v>
                </c:pt>
                <c:pt idx="70">
                  <c:v>Vuosi 2021 Viikko 26</c:v>
                </c:pt>
                <c:pt idx="71">
                  <c:v>Vuosi 2021 Viikko 27</c:v>
                </c:pt>
                <c:pt idx="72">
                  <c:v>Vuosi 2021 Viikko 28</c:v>
                </c:pt>
                <c:pt idx="73">
                  <c:v>Vuosi 2021 Viikko 29</c:v>
                </c:pt>
                <c:pt idx="74">
                  <c:v>Vuosi 2021 Viikko 30</c:v>
                </c:pt>
                <c:pt idx="75">
                  <c:v>Vuosi 2021 Viikko 31</c:v>
                </c:pt>
                <c:pt idx="76">
                  <c:v>Vuosi 2021 Viikko 32</c:v>
                </c:pt>
                <c:pt idx="77">
                  <c:v>Vuosi 2021 Viikko 33</c:v>
                </c:pt>
                <c:pt idx="78">
                  <c:v>Vuosi 2021 Viikko 34</c:v>
                </c:pt>
                <c:pt idx="79">
                  <c:v>Vuosi 2021 Viikko 35</c:v>
                </c:pt>
                <c:pt idx="80">
                  <c:v>Vuosi 2021 Viikko 36</c:v>
                </c:pt>
                <c:pt idx="81">
                  <c:v>Vuosi 2021 Viikko 37</c:v>
                </c:pt>
                <c:pt idx="82">
                  <c:v>Vuosi 2021 Viikko 38</c:v>
                </c:pt>
                <c:pt idx="83">
                  <c:v>Vuosi 2021 Viikko 39</c:v>
                </c:pt>
                <c:pt idx="84">
                  <c:v>Vuosi 2021 Viikko 40</c:v>
                </c:pt>
                <c:pt idx="85">
                  <c:v>Vuosi 2021 Viikko 41</c:v>
                </c:pt>
                <c:pt idx="86">
                  <c:v>Vuosi 2021 Viikko 42</c:v>
                </c:pt>
                <c:pt idx="87">
                  <c:v>Vuosi 2021 Viikko 43</c:v>
                </c:pt>
                <c:pt idx="88">
                  <c:v>Vuosi 2021 Viikko 44</c:v>
                </c:pt>
                <c:pt idx="89">
                  <c:v>Vuosi 2021 Viikko 45</c:v>
                </c:pt>
                <c:pt idx="90">
                  <c:v>Vuosi 2021 Viikko 46</c:v>
                </c:pt>
                <c:pt idx="91">
                  <c:v>Vuosi 2021 Viikko 47</c:v>
                </c:pt>
                <c:pt idx="92">
                  <c:v>Vuosi 2021 Viikko 48</c:v>
                </c:pt>
                <c:pt idx="93">
                  <c:v>Vuosi 2021 Viikko 49</c:v>
                </c:pt>
                <c:pt idx="94">
                  <c:v>Vuosi 2021 Viikko 50</c:v>
                </c:pt>
                <c:pt idx="95">
                  <c:v>Vuosi 2021 Viikko 51</c:v>
                </c:pt>
                <c:pt idx="96">
                  <c:v>Vuosi 2021 Viikko 52</c:v>
                </c:pt>
                <c:pt idx="97">
                  <c:v>Vuosi 2022 Viikko 01</c:v>
                </c:pt>
                <c:pt idx="98">
                  <c:v>Vuosi 2022 Viikko 02</c:v>
                </c:pt>
                <c:pt idx="99">
                  <c:v>Vuosi 2022 Viikko 03</c:v>
                </c:pt>
                <c:pt idx="100">
                  <c:v>Vuosi 2022 Viikko 04</c:v>
                </c:pt>
                <c:pt idx="101">
                  <c:v>Vuosi 2022 Viikko 05</c:v>
                </c:pt>
                <c:pt idx="102">
                  <c:v>Vuosi 2022 Viikko 06</c:v>
                </c:pt>
                <c:pt idx="103">
                  <c:v>Vuosi 2022 Viikko 07</c:v>
                </c:pt>
                <c:pt idx="104">
                  <c:v>Vuosi 2022 Viikko 08</c:v>
                </c:pt>
                <c:pt idx="105">
                  <c:v>Vuosi 2022 Viikko 09</c:v>
                </c:pt>
                <c:pt idx="106">
                  <c:v>Vuosi 2022 Viikko 10</c:v>
                </c:pt>
                <c:pt idx="107">
                  <c:v>Vuosi 2022 Viikko 11</c:v>
                </c:pt>
                <c:pt idx="108">
                  <c:v>Vuosi 2022 Viikko 12</c:v>
                </c:pt>
                <c:pt idx="109">
                  <c:v>Vuosi 2022 Viikko 13</c:v>
                </c:pt>
                <c:pt idx="110">
                  <c:v>Vuosi 2022 Viikko 14</c:v>
                </c:pt>
                <c:pt idx="111">
                  <c:v>Vuosi 2022 Viikko 15</c:v>
                </c:pt>
                <c:pt idx="112">
                  <c:v>Vuosi 2022 Viikko 16</c:v>
                </c:pt>
                <c:pt idx="113">
                  <c:v>Vuosi 2022 Viikko 17</c:v>
                </c:pt>
                <c:pt idx="114">
                  <c:v>Vuosi 2022 Viikko 18</c:v>
                </c:pt>
                <c:pt idx="115">
                  <c:v>Vuosi 2022 Viikko 19</c:v>
                </c:pt>
                <c:pt idx="116">
                  <c:v>Vuosi 2022 Viikko 20</c:v>
                </c:pt>
                <c:pt idx="117">
                  <c:v>Vuosi 2022 Viikko 21</c:v>
                </c:pt>
                <c:pt idx="118">
                  <c:v>Vuosi 2022 Viikko 22</c:v>
                </c:pt>
                <c:pt idx="119">
                  <c:v>Vuosi 2022 Viikko 23</c:v>
                </c:pt>
                <c:pt idx="120">
                  <c:v>Vuosi 2022 Viikko 24</c:v>
                </c:pt>
                <c:pt idx="121">
                  <c:v>Vuosi 2022 Viikko 25</c:v>
                </c:pt>
                <c:pt idx="122">
                  <c:v>Vuosi 2022 Viikko 26</c:v>
                </c:pt>
                <c:pt idx="123">
                  <c:v>Vuosi 2022 Viikko 27</c:v>
                </c:pt>
                <c:pt idx="124">
                  <c:v>Vuosi 2022 Viikko 28</c:v>
                </c:pt>
                <c:pt idx="125">
                  <c:v>Vuosi 2022 Viikko 29</c:v>
                </c:pt>
                <c:pt idx="126">
                  <c:v>Vuosi 2022 Viikko 30</c:v>
                </c:pt>
                <c:pt idx="127">
                  <c:v>Vuosi 2022 Viikko 31</c:v>
                </c:pt>
                <c:pt idx="128">
                  <c:v>Vuosi 2022 Viikko 32</c:v>
                </c:pt>
                <c:pt idx="129">
                  <c:v>Vuosi 2022 Viikko 33</c:v>
                </c:pt>
                <c:pt idx="130">
                  <c:v>Vuosi 2022 Viikko 34</c:v>
                </c:pt>
                <c:pt idx="131">
                  <c:v>Vuosi 2022 Viikko 35</c:v>
                </c:pt>
                <c:pt idx="132">
                  <c:v>Vuosi 2022 Viikko 36</c:v>
                </c:pt>
                <c:pt idx="133">
                  <c:v>Vuosi 2022 Viikko 37</c:v>
                </c:pt>
                <c:pt idx="134">
                  <c:v>Vuosi 2022 Viikko 38</c:v>
                </c:pt>
                <c:pt idx="135">
                  <c:v>Vuosi 2022 Viikko 39</c:v>
                </c:pt>
                <c:pt idx="136">
                  <c:v>Vuosi 2022 Viikko 40</c:v>
                </c:pt>
                <c:pt idx="137">
                  <c:v>Vuosi 2022 Viikko 41</c:v>
                </c:pt>
                <c:pt idx="138">
                  <c:v>Vuosi 2022 Viikko 42</c:v>
                </c:pt>
                <c:pt idx="139">
                  <c:v>Vuosi 2022 Viikko 43</c:v>
                </c:pt>
                <c:pt idx="140">
                  <c:v>Vuosi 2022 Viikko 44</c:v>
                </c:pt>
                <c:pt idx="141">
                  <c:v>Vuosi 2022 Viikko 45</c:v>
                </c:pt>
                <c:pt idx="142">
                  <c:v>Vuosi 2022 Viikko 46</c:v>
                </c:pt>
                <c:pt idx="143">
                  <c:v>Vuosi 2022 Viikko 47</c:v>
                </c:pt>
                <c:pt idx="144">
                  <c:v>Vuosi 2022 Viikko 48</c:v>
                </c:pt>
                <c:pt idx="145">
                  <c:v>Vuosi 2022 Viikko 49</c:v>
                </c:pt>
                <c:pt idx="146">
                  <c:v>Vuosi 2022 Viikko 50</c:v>
                </c:pt>
                <c:pt idx="147">
                  <c:v>Vuosi 2022 Viikko 51</c:v>
                </c:pt>
                <c:pt idx="148">
                  <c:v>Vuosi 2022 Viikko 52</c:v>
                </c:pt>
                <c:pt idx="149">
                  <c:v>Vuosi 2023 Viikko 01</c:v>
                </c:pt>
                <c:pt idx="150">
                  <c:v>Vuosi 2023 Viikko 02</c:v>
                </c:pt>
                <c:pt idx="151">
                  <c:v>Vuosi 2023 Viikko 03</c:v>
                </c:pt>
                <c:pt idx="152">
                  <c:v>Vuosi 2023 Viikko 04</c:v>
                </c:pt>
                <c:pt idx="153">
                  <c:v>Vuosi 2023 Viikko 05</c:v>
                </c:pt>
                <c:pt idx="154">
                  <c:v>Vuosi 2023 Viikko 06</c:v>
                </c:pt>
                <c:pt idx="155">
                  <c:v>Vuosi 2023 Viikko 07</c:v>
                </c:pt>
                <c:pt idx="156">
                  <c:v>Vuosi 2023 Viikko 08</c:v>
                </c:pt>
                <c:pt idx="157">
                  <c:v>Vuosi 2023 Viikko 09</c:v>
                </c:pt>
                <c:pt idx="158">
                  <c:v>Vuosi 2023 Viikko 10</c:v>
                </c:pt>
                <c:pt idx="159">
                  <c:v>Vuosi 2023 Viikko 11</c:v>
                </c:pt>
                <c:pt idx="160">
                  <c:v>Vuosi 2023 Viikko 12</c:v>
                </c:pt>
                <c:pt idx="161">
                  <c:v>Vuosi 2023 Viikko 13</c:v>
                </c:pt>
                <c:pt idx="162">
                  <c:v>Vuosi 2023 Viikko 14</c:v>
                </c:pt>
                <c:pt idx="163">
                  <c:v>Vuosi 2023 Viikko 15</c:v>
                </c:pt>
                <c:pt idx="164">
                  <c:v>Vuosi 2023 Viikko 16</c:v>
                </c:pt>
                <c:pt idx="165">
                  <c:v>Vuosi 2023 Viikko 17</c:v>
                </c:pt>
                <c:pt idx="166">
                  <c:v>Vuosi 2023 Viikko 18</c:v>
                </c:pt>
                <c:pt idx="167">
                  <c:v>Vuosi 2023 Viikko 19</c:v>
                </c:pt>
                <c:pt idx="168">
                  <c:v>Vuosi 2023 Viikko 20</c:v>
                </c:pt>
                <c:pt idx="169">
                  <c:v>Vuosi 2023 Viikko 21</c:v>
                </c:pt>
                <c:pt idx="170">
                  <c:v>Vuosi 2023 Viikko 22</c:v>
                </c:pt>
                <c:pt idx="171">
                  <c:v>Vuosi 2023 Viikko 23</c:v>
                </c:pt>
                <c:pt idx="172">
                  <c:v>Vuosi 2023 Viikko 24</c:v>
                </c:pt>
                <c:pt idx="173">
                  <c:v>Vuosi 2023 Viikko 25</c:v>
                </c:pt>
                <c:pt idx="174">
                  <c:v>Vuosi 2023 Viikko 26</c:v>
                </c:pt>
                <c:pt idx="175">
                  <c:v>Vuosi 2023 Viikko 27</c:v>
                </c:pt>
                <c:pt idx="176">
                  <c:v>Vuosi 2023 Viikko 28</c:v>
                </c:pt>
                <c:pt idx="177">
                  <c:v>Vuosi 2023 Viikko 29</c:v>
                </c:pt>
                <c:pt idx="178">
                  <c:v>Vuosi 2023 Viikko 30</c:v>
                </c:pt>
                <c:pt idx="179">
                  <c:v>Vuosi 2023 Viikko 31</c:v>
                </c:pt>
                <c:pt idx="180">
                  <c:v>Vuosi 2023 Viikko 32</c:v>
                </c:pt>
                <c:pt idx="181">
                  <c:v>Vuosi 2023 Viikko 33</c:v>
                </c:pt>
                <c:pt idx="182">
                  <c:v>Vuosi 2023 Viikko 34</c:v>
                </c:pt>
                <c:pt idx="183">
                  <c:v>Vuosi 2023 Viikko 35</c:v>
                </c:pt>
                <c:pt idx="184">
                  <c:v>Vuosi 2023 Viikko 36</c:v>
                </c:pt>
                <c:pt idx="185">
                  <c:v>Vuosi 2023 Viikko 37</c:v>
                </c:pt>
                <c:pt idx="186">
                  <c:v>Vuosi 2023 Viikko 38</c:v>
                </c:pt>
              </c:strCache>
            </c:strRef>
          </c:cat>
          <c:val>
            <c:numRef>
              <c:f>'Tartuntatautirekisterin COVID-1'!$B$6:$B$192</c:f>
              <c:numCache>
                <c:formatCode>#,##0</c:formatCode>
                <c:ptCount val="187"/>
                <c:pt idx="0">
                  <c:v>7</c:v>
                </c:pt>
                <c:pt idx="1">
                  <c:v>51</c:v>
                </c:pt>
                <c:pt idx="2">
                  <c:v>352</c:v>
                </c:pt>
                <c:pt idx="3">
                  <c:v>572</c:v>
                </c:pt>
                <c:pt idx="4">
                  <c:v>687</c:v>
                </c:pt>
                <c:pt idx="5">
                  <c:v>1044</c:v>
                </c:pt>
                <c:pt idx="6">
                  <c:v>839</c:v>
                </c:pt>
                <c:pt idx="7">
                  <c:v>816</c:v>
                </c:pt>
                <c:pt idx="8">
                  <c:v>717</c:v>
                </c:pt>
                <c:pt idx="9">
                  <c:v>634</c:v>
                </c:pt>
                <c:pt idx="10">
                  <c:v>575</c:v>
                </c:pt>
                <c:pt idx="11">
                  <c:v>350</c:v>
                </c:pt>
                <c:pt idx="12">
                  <c:v>221</c:v>
                </c:pt>
                <c:pt idx="13">
                  <c:v>135</c:v>
                </c:pt>
                <c:pt idx="14">
                  <c:v>92</c:v>
                </c:pt>
                <c:pt idx="15">
                  <c:v>60</c:v>
                </c:pt>
                <c:pt idx="16">
                  <c:v>40</c:v>
                </c:pt>
                <c:pt idx="17">
                  <c:v>65</c:v>
                </c:pt>
                <c:pt idx="18">
                  <c:v>38</c:v>
                </c:pt>
                <c:pt idx="19">
                  <c:v>36</c:v>
                </c:pt>
                <c:pt idx="20">
                  <c:v>49</c:v>
                </c:pt>
                <c:pt idx="21">
                  <c:v>56</c:v>
                </c:pt>
                <c:pt idx="22">
                  <c:v>107</c:v>
                </c:pt>
                <c:pt idx="23">
                  <c:v>149</c:v>
                </c:pt>
                <c:pt idx="24">
                  <c:v>187</c:v>
                </c:pt>
                <c:pt idx="25">
                  <c:v>182</c:v>
                </c:pt>
                <c:pt idx="26">
                  <c:v>187</c:v>
                </c:pt>
                <c:pt idx="27">
                  <c:v>233</c:v>
                </c:pt>
                <c:pt idx="28">
                  <c:v>368</c:v>
                </c:pt>
                <c:pt idx="29">
                  <c:v>531</c:v>
                </c:pt>
                <c:pt idx="30">
                  <c:v>724</c:v>
                </c:pt>
                <c:pt idx="31">
                  <c:v>1297</c:v>
                </c:pt>
                <c:pt idx="32">
                  <c:v>1592</c:v>
                </c:pt>
                <c:pt idx="33">
                  <c:v>1262</c:v>
                </c:pt>
                <c:pt idx="34">
                  <c:v>1259</c:v>
                </c:pt>
                <c:pt idx="35">
                  <c:v>1488</c:v>
                </c:pt>
                <c:pt idx="36">
                  <c:v>1402</c:v>
                </c:pt>
                <c:pt idx="37">
                  <c:v>1772</c:v>
                </c:pt>
                <c:pt idx="38">
                  <c:v>2712</c:v>
                </c:pt>
                <c:pt idx="39">
                  <c:v>3229</c:v>
                </c:pt>
                <c:pt idx="40">
                  <c:v>3006</c:v>
                </c:pt>
                <c:pt idx="41">
                  <c:v>2783</c:v>
                </c:pt>
                <c:pt idx="42">
                  <c:v>2240</c:v>
                </c:pt>
                <c:pt idx="43">
                  <c:v>1714</c:v>
                </c:pt>
                <c:pt idx="44">
                  <c:v>1894</c:v>
                </c:pt>
                <c:pt idx="45">
                  <c:v>1860</c:v>
                </c:pt>
                <c:pt idx="46">
                  <c:v>1829</c:v>
                </c:pt>
                <c:pt idx="47">
                  <c:v>2512</c:v>
                </c:pt>
                <c:pt idx="48">
                  <c:v>2643</c:v>
                </c:pt>
                <c:pt idx="49">
                  <c:v>2535</c:v>
                </c:pt>
                <c:pt idx="50">
                  <c:v>2711</c:v>
                </c:pt>
                <c:pt idx="51">
                  <c:v>3562</c:v>
                </c:pt>
                <c:pt idx="52">
                  <c:v>4238</c:v>
                </c:pt>
                <c:pt idx="53">
                  <c:v>4421</c:v>
                </c:pt>
                <c:pt idx="54">
                  <c:v>5002</c:v>
                </c:pt>
                <c:pt idx="55">
                  <c:v>4584</c:v>
                </c:pt>
                <c:pt idx="56">
                  <c:v>4075</c:v>
                </c:pt>
                <c:pt idx="57">
                  <c:v>2975</c:v>
                </c:pt>
                <c:pt idx="58">
                  <c:v>2598</c:v>
                </c:pt>
                <c:pt idx="59">
                  <c:v>1820</c:v>
                </c:pt>
                <c:pt idx="60">
                  <c:v>1565</c:v>
                </c:pt>
                <c:pt idx="61">
                  <c:v>1462</c:v>
                </c:pt>
                <c:pt idx="62">
                  <c:v>1443</c:v>
                </c:pt>
                <c:pt idx="63">
                  <c:v>1459</c:v>
                </c:pt>
                <c:pt idx="64">
                  <c:v>1224</c:v>
                </c:pt>
                <c:pt idx="65">
                  <c:v>851</c:v>
                </c:pt>
                <c:pt idx="66">
                  <c:v>715</c:v>
                </c:pt>
                <c:pt idx="67">
                  <c:v>513</c:v>
                </c:pt>
                <c:pt idx="68">
                  <c:v>562</c:v>
                </c:pt>
                <c:pt idx="69">
                  <c:v>1089</c:v>
                </c:pt>
                <c:pt idx="70">
                  <c:v>1306</c:v>
                </c:pt>
                <c:pt idx="71">
                  <c:v>1783</c:v>
                </c:pt>
                <c:pt idx="72">
                  <c:v>2329</c:v>
                </c:pt>
                <c:pt idx="73">
                  <c:v>3276</c:v>
                </c:pt>
                <c:pt idx="74">
                  <c:v>4778</c:v>
                </c:pt>
                <c:pt idx="75">
                  <c:v>5243</c:v>
                </c:pt>
                <c:pt idx="76">
                  <c:v>4915</c:v>
                </c:pt>
                <c:pt idx="77">
                  <c:v>4306</c:v>
                </c:pt>
                <c:pt idx="78">
                  <c:v>4271</c:v>
                </c:pt>
                <c:pt idx="79">
                  <c:v>3726</c:v>
                </c:pt>
                <c:pt idx="80">
                  <c:v>3104</c:v>
                </c:pt>
                <c:pt idx="81">
                  <c:v>2770</c:v>
                </c:pt>
                <c:pt idx="82">
                  <c:v>3229</c:v>
                </c:pt>
                <c:pt idx="83">
                  <c:v>3995</c:v>
                </c:pt>
                <c:pt idx="84">
                  <c:v>4206</c:v>
                </c:pt>
                <c:pt idx="85">
                  <c:v>3700</c:v>
                </c:pt>
                <c:pt idx="86">
                  <c:v>3835</c:v>
                </c:pt>
                <c:pt idx="87">
                  <c:v>4425</c:v>
                </c:pt>
                <c:pt idx="88">
                  <c:v>5311</c:v>
                </c:pt>
                <c:pt idx="89">
                  <c:v>6127</c:v>
                </c:pt>
                <c:pt idx="90">
                  <c:v>7668</c:v>
                </c:pt>
                <c:pt idx="91">
                  <c:v>8455</c:v>
                </c:pt>
                <c:pt idx="92">
                  <c:v>8919</c:v>
                </c:pt>
                <c:pt idx="93">
                  <c:v>11911</c:v>
                </c:pt>
                <c:pt idx="94">
                  <c:v>14521</c:v>
                </c:pt>
                <c:pt idx="95">
                  <c:v>25504</c:v>
                </c:pt>
                <c:pt idx="96">
                  <c:v>46852</c:v>
                </c:pt>
                <c:pt idx="97">
                  <c:v>60575</c:v>
                </c:pt>
                <c:pt idx="98">
                  <c:v>59894</c:v>
                </c:pt>
                <c:pt idx="99">
                  <c:v>55505</c:v>
                </c:pt>
                <c:pt idx="100">
                  <c:v>46499</c:v>
                </c:pt>
                <c:pt idx="101">
                  <c:v>44668</c:v>
                </c:pt>
                <c:pt idx="102">
                  <c:v>44919</c:v>
                </c:pt>
                <c:pt idx="103">
                  <c:v>45272</c:v>
                </c:pt>
                <c:pt idx="104">
                  <c:v>44683</c:v>
                </c:pt>
                <c:pt idx="105">
                  <c:v>44976</c:v>
                </c:pt>
                <c:pt idx="106">
                  <c:v>52637</c:v>
                </c:pt>
                <c:pt idx="107">
                  <c:v>54169</c:v>
                </c:pt>
                <c:pt idx="108">
                  <c:v>52661</c:v>
                </c:pt>
                <c:pt idx="109">
                  <c:v>42981</c:v>
                </c:pt>
                <c:pt idx="110">
                  <c:v>37267</c:v>
                </c:pt>
                <c:pt idx="111">
                  <c:v>24580</c:v>
                </c:pt>
                <c:pt idx="112">
                  <c:v>28621</c:v>
                </c:pt>
                <c:pt idx="113">
                  <c:v>18512</c:v>
                </c:pt>
                <c:pt idx="114">
                  <c:v>17384</c:v>
                </c:pt>
                <c:pt idx="115">
                  <c:v>13211</c:v>
                </c:pt>
                <c:pt idx="116">
                  <c:v>11394</c:v>
                </c:pt>
                <c:pt idx="117">
                  <c:v>10840</c:v>
                </c:pt>
                <c:pt idx="118">
                  <c:v>10560</c:v>
                </c:pt>
                <c:pt idx="119">
                  <c:v>10500</c:v>
                </c:pt>
                <c:pt idx="120">
                  <c:v>10731</c:v>
                </c:pt>
                <c:pt idx="121">
                  <c:v>11469</c:v>
                </c:pt>
                <c:pt idx="122">
                  <c:v>11374</c:v>
                </c:pt>
                <c:pt idx="123">
                  <c:v>13294</c:v>
                </c:pt>
                <c:pt idx="124">
                  <c:v>15474</c:v>
                </c:pt>
                <c:pt idx="125">
                  <c:v>18340</c:v>
                </c:pt>
                <c:pt idx="126">
                  <c:v>16278</c:v>
                </c:pt>
                <c:pt idx="127">
                  <c:v>14918</c:v>
                </c:pt>
                <c:pt idx="128">
                  <c:v>12669</c:v>
                </c:pt>
                <c:pt idx="129">
                  <c:v>9810</c:v>
                </c:pt>
                <c:pt idx="130">
                  <c:v>6753</c:v>
                </c:pt>
                <c:pt idx="131">
                  <c:v>5923</c:v>
                </c:pt>
                <c:pt idx="132">
                  <c:v>7401</c:v>
                </c:pt>
                <c:pt idx="133">
                  <c:v>8783</c:v>
                </c:pt>
                <c:pt idx="134">
                  <c:v>8781</c:v>
                </c:pt>
                <c:pt idx="135">
                  <c:v>11143</c:v>
                </c:pt>
                <c:pt idx="136">
                  <c:v>13297</c:v>
                </c:pt>
                <c:pt idx="137">
                  <c:v>13968</c:v>
                </c:pt>
                <c:pt idx="138">
                  <c:v>12870</c:v>
                </c:pt>
                <c:pt idx="139">
                  <c:v>12734</c:v>
                </c:pt>
                <c:pt idx="140">
                  <c:v>12060</c:v>
                </c:pt>
                <c:pt idx="141">
                  <c:v>12410</c:v>
                </c:pt>
                <c:pt idx="142">
                  <c:v>11836</c:v>
                </c:pt>
                <c:pt idx="143">
                  <c:v>11719</c:v>
                </c:pt>
                <c:pt idx="144">
                  <c:v>11797</c:v>
                </c:pt>
                <c:pt idx="145">
                  <c:v>11649</c:v>
                </c:pt>
                <c:pt idx="146">
                  <c:v>9787</c:v>
                </c:pt>
                <c:pt idx="147">
                  <c:v>5058</c:v>
                </c:pt>
                <c:pt idx="148">
                  <c:v>4565</c:v>
                </c:pt>
                <c:pt idx="149">
                  <c:v>2014</c:v>
                </c:pt>
                <c:pt idx="150">
                  <c:v>1288</c:v>
                </c:pt>
                <c:pt idx="151">
                  <c:v>808</c:v>
                </c:pt>
                <c:pt idx="152">
                  <c:v>668</c:v>
                </c:pt>
                <c:pt idx="153">
                  <c:v>606</c:v>
                </c:pt>
                <c:pt idx="154">
                  <c:v>572</c:v>
                </c:pt>
                <c:pt idx="155">
                  <c:v>588</c:v>
                </c:pt>
                <c:pt idx="156">
                  <c:v>666</c:v>
                </c:pt>
                <c:pt idx="157">
                  <c:v>736</c:v>
                </c:pt>
                <c:pt idx="158">
                  <c:v>772</c:v>
                </c:pt>
                <c:pt idx="159">
                  <c:v>1026</c:v>
                </c:pt>
                <c:pt idx="160">
                  <c:v>1288</c:v>
                </c:pt>
                <c:pt idx="161">
                  <c:v>1461</c:v>
                </c:pt>
                <c:pt idx="162">
                  <c:v>1418</c:v>
                </c:pt>
                <c:pt idx="163">
                  <c:v>2020</c:v>
                </c:pt>
                <c:pt idx="164">
                  <c:v>1866</c:v>
                </c:pt>
                <c:pt idx="165">
                  <c:v>1747</c:v>
                </c:pt>
                <c:pt idx="166">
                  <c:v>1709</c:v>
                </c:pt>
                <c:pt idx="167">
                  <c:v>1450</c:v>
                </c:pt>
                <c:pt idx="168">
                  <c:v>1157</c:v>
                </c:pt>
                <c:pt idx="169">
                  <c:v>818</c:v>
                </c:pt>
                <c:pt idx="170">
                  <c:v>624</c:v>
                </c:pt>
                <c:pt idx="171">
                  <c:v>595</c:v>
                </c:pt>
                <c:pt idx="172">
                  <c:v>519</c:v>
                </c:pt>
                <c:pt idx="173">
                  <c:v>365</c:v>
                </c:pt>
                <c:pt idx="174">
                  <c:v>279</c:v>
                </c:pt>
                <c:pt idx="175">
                  <c:v>203</c:v>
                </c:pt>
                <c:pt idx="176">
                  <c:v>169</c:v>
                </c:pt>
                <c:pt idx="177">
                  <c:v>161</c:v>
                </c:pt>
                <c:pt idx="178">
                  <c:v>175</c:v>
                </c:pt>
                <c:pt idx="179">
                  <c:v>173</c:v>
                </c:pt>
                <c:pt idx="180">
                  <c:v>217</c:v>
                </c:pt>
                <c:pt idx="181">
                  <c:v>243</c:v>
                </c:pt>
                <c:pt idx="182">
                  <c:v>290</c:v>
                </c:pt>
                <c:pt idx="183">
                  <c:v>297</c:v>
                </c:pt>
                <c:pt idx="184">
                  <c:v>417</c:v>
                </c:pt>
                <c:pt idx="185">
                  <c:v>442</c:v>
                </c:pt>
                <c:pt idx="186">
                  <c:v>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E2-49BB-88A7-E6647FAA52A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axId val="636105640"/>
        <c:axId val="636104984"/>
      </c:barChart>
      <c:lineChart>
        <c:grouping val="standard"/>
        <c:varyColors val="0"/>
        <c:ser>
          <c:idx val="1"/>
          <c:order val="1"/>
          <c:tx>
            <c:strRef>
              <c:f>'Tartuntatautirekisterin COVID-1'!$C$2:$C$5</c:f>
              <c:strCache>
                <c:ptCount val="4"/>
                <c:pt idx="0">
                  <c:v>Testausmäärä</c:v>
                </c:pt>
                <c:pt idx="1">
                  <c:v>-</c:v>
                </c:pt>
                <c:pt idx="2">
                  <c:v>-</c:v>
                </c:pt>
                <c:pt idx="3">
                  <c:v>-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'Tartuntatautirekisterin COVID-1'!$A$6:$A$192</c:f>
              <c:strCache>
                <c:ptCount val="187"/>
                <c:pt idx="0">
                  <c:v>Vuosi 2020 Viikko 09</c:v>
                </c:pt>
                <c:pt idx="1">
                  <c:v>Vuosi 2020 Viikko 10</c:v>
                </c:pt>
                <c:pt idx="2">
                  <c:v>Vuosi 2020 Viikko 11</c:v>
                </c:pt>
                <c:pt idx="3">
                  <c:v>Vuosi 2020 Viikko 12</c:v>
                </c:pt>
                <c:pt idx="4">
                  <c:v>Vuosi 2020 Viikko 13</c:v>
                </c:pt>
                <c:pt idx="5">
                  <c:v>Vuosi 2020 Viikko 14</c:v>
                </c:pt>
                <c:pt idx="6">
                  <c:v>Vuosi 2020 Viikko 15</c:v>
                </c:pt>
                <c:pt idx="7">
                  <c:v>Vuosi 2020 Viikko 16</c:v>
                </c:pt>
                <c:pt idx="8">
                  <c:v>Vuosi 2020 Viikko 17</c:v>
                </c:pt>
                <c:pt idx="9">
                  <c:v>Vuosi 2020 Viikko 18</c:v>
                </c:pt>
                <c:pt idx="10">
                  <c:v>Vuosi 2020 Viikko 19</c:v>
                </c:pt>
                <c:pt idx="11">
                  <c:v>Vuosi 2020 Viikko 20</c:v>
                </c:pt>
                <c:pt idx="12">
                  <c:v>Vuosi 2020 Viikko 21</c:v>
                </c:pt>
                <c:pt idx="13">
                  <c:v>Vuosi 2020 Viikko 22</c:v>
                </c:pt>
                <c:pt idx="14">
                  <c:v>Vuosi 2020 Viikko 23</c:v>
                </c:pt>
                <c:pt idx="15">
                  <c:v>Vuosi 2020 Viikko 24</c:v>
                </c:pt>
                <c:pt idx="16">
                  <c:v>Vuosi 2020 Viikko 25</c:v>
                </c:pt>
                <c:pt idx="17">
                  <c:v>Vuosi 2020 Viikko 26</c:v>
                </c:pt>
                <c:pt idx="18">
                  <c:v>Vuosi 2020 Viikko 27</c:v>
                </c:pt>
                <c:pt idx="19">
                  <c:v>Vuosi 2020 Viikko 28</c:v>
                </c:pt>
                <c:pt idx="20">
                  <c:v>Vuosi 2020 Viikko 29</c:v>
                </c:pt>
                <c:pt idx="21">
                  <c:v>Vuosi 2020 Viikko 30</c:v>
                </c:pt>
                <c:pt idx="22">
                  <c:v>Vuosi 2020 Viikko 31</c:v>
                </c:pt>
                <c:pt idx="23">
                  <c:v>Vuosi 2020 Viikko 32</c:v>
                </c:pt>
                <c:pt idx="24">
                  <c:v>Vuosi 2020 Viikko 33</c:v>
                </c:pt>
                <c:pt idx="25">
                  <c:v>Vuosi 2020 Viikko 34</c:v>
                </c:pt>
                <c:pt idx="26">
                  <c:v>Vuosi 2020 Viikko 35</c:v>
                </c:pt>
                <c:pt idx="27">
                  <c:v>Vuosi 2020 Viikko 36</c:v>
                </c:pt>
                <c:pt idx="28">
                  <c:v>Vuosi 2020 Viikko 37</c:v>
                </c:pt>
                <c:pt idx="29">
                  <c:v>Vuosi 2020 Viikko 38</c:v>
                </c:pt>
                <c:pt idx="30">
                  <c:v>Vuosi 2020 Viikko 39</c:v>
                </c:pt>
                <c:pt idx="31">
                  <c:v>Vuosi 2020 Viikko 40</c:v>
                </c:pt>
                <c:pt idx="32">
                  <c:v>Vuosi 2020 Viikko 41</c:v>
                </c:pt>
                <c:pt idx="33">
                  <c:v>Vuosi 2020 Viikko 42</c:v>
                </c:pt>
                <c:pt idx="34">
                  <c:v>Vuosi 2020 Viikko 43</c:v>
                </c:pt>
                <c:pt idx="35">
                  <c:v>Vuosi 2020 Viikko 44</c:v>
                </c:pt>
                <c:pt idx="36">
                  <c:v>Vuosi 2020 Viikko 45</c:v>
                </c:pt>
                <c:pt idx="37">
                  <c:v>Vuosi 2020 Viikko 46</c:v>
                </c:pt>
                <c:pt idx="38">
                  <c:v>Vuosi 2020 Viikko 47</c:v>
                </c:pt>
                <c:pt idx="39">
                  <c:v>Vuosi 2020 Viikko 48</c:v>
                </c:pt>
                <c:pt idx="40">
                  <c:v>Vuosi 2020 Viikko 49</c:v>
                </c:pt>
                <c:pt idx="41">
                  <c:v>Vuosi 2020 Viikko 50</c:v>
                </c:pt>
                <c:pt idx="42">
                  <c:v>Vuosi 2020 Viikko 51</c:v>
                </c:pt>
                <c:pt idx="43">
                  <c:v>Vuosi 2020 Viikko 52</c:v>
                </c:pt>
                <c:pt idx="44">
                  <c:v>Vuosi 2020 Viikko 53</c:v>
                </c:pt>
                <c:pt idx="45">
                  <c:v>Vuosi 2021 Viikko 01</c:v>
                </c:pt>
                <c:pt idx="46">
                  <c:v>Vuosi 2021 Viikko 02</c:v>
                </c:pt>
                <c:pt idx="47">
                  <c:v>Vuosi 2021 Viikko 03</c:v>
                </c:pt>
                <c:pt idx="48">
                  <c:v>Vuosi 2021 Viikko 04</c:v>
                </c:pt>
                <c:pt idx="49">
                  <c:v>Vuosi 2021 Viikko 05</c:v>
                </c:pt>
                <c:pt idx="50">
                  <c:v>Vuosi 2021 Viikko 06</c:v>
                </c:pt>
                <c:pt idx="51">
                  <c:v>Vuosi 2021 Viikko 07</c:v>
                </c:pt>
                <c:pt idx="52">
                  <c:v>Vuosi 2021 Viikko 08</c:v>
                </c:pt>
                <c:pt idx="53">
                  <c:v>Vuosi 2021 Viikko 09</c:v>
                </c:pt>
                <c:pt idx="54">
                  <c:v>Vuosi 2021 Viikko 10</c:v>
                </c:pt>
                <c:pt idx="55">
                  <c:v>Vuosi 2021 Viikko 11</c:v>
                </c:pt>
                <c:pt idx="56">
                  <c:v>Vuosi 2021 Viikko 12</c:v>
                </c:pt>
                <c:pt idx="57">
                  <c:v>Vuosi 2021 Viikko 13</c:v>
                </c:pt>
                <c:pt idx="58">
                  <c:v>Vuosi 2021 Viikko 14</c:v>
                </c:pt>
                <c:pt idx="59">
                  <c:v>Vuosi 2021 Viikko 15</c:v>
                </c:pt>
                <c:pt idx="60">
                  <c:v>Vuosi 2021 Viikko 16</c:v>
                </c:pt>
                <c:pt idx="61">
                  <c:v>Vuosi 2021 Viikko 17</c:v>
                </c:pt>
                <c:pt idx="62">
                  <c:v>Vuosi 2021 Viikko 18</c:v>
                </c:pt>
                <c:pt idx="63">
                  <c:v>Vuosi 2021 Viikko 19</c:v>
                </c:pt>
                <c:pt idx="64">
                  <c:v>Vuosi 2021 Viikko 20</c:v>
                </c:pt>
                <c:pt idx="65">
                  <c:v>Vuosi 2021 Viikko 21</c:v>
                </c:pt>
                <c:pt idx="66">
                  <c:v>Vuosi 2021 Viikko 22</c:v>
                </c:pt>
                <c:pt idx="67">
                  <c:v>Vuosi 2021 Viikko 23</c:v>
                </c:pt>
                <c:pt idx="68">
                  <c:v>Vuosi 2021 Viikko 24</c:v>
                </c:pt>
                <c:pt idx="69">
                  <c:v>Vuosi 2021 Viikko 25</c:v>
                </c:pt>
                <c:pt idx="70">
                  <c:v>Vuosi 2021 Viikko 26</c:v>
                </c:pt>
                <c:pt idx="71">
                  <c:v>Vuosi 2021 Viikko 27</c:v>
                </c:pt>
                <c:pt idx="72">
                  <c:v>Vuosi 2021 Viikko 28</c:v>
                </c:pt>
                <c:pt idx="73">
                  <c:v>Vuosi 2021 Viikko 29</c:v>
                </c:pt>
                <c:pt idx="74">
                  <c:v>Vuosi 2021 Viikko 30</c:v>
                </c:pt>
                <c:pt idx="75">
                  <c:v>Vuosi 2021 Viikko 31</c:v>
                </c:pt>
                <c:pt idx="76">
                  <c:v>Vuosi 2021 Viikko 32</c:v>
                </c:pt>
                <c:pt idx="77">
                  <c:v>Vuosi 2021 Viikko 33</c:v>
                </c:pt>
                <c:pt idx="78">
                  <c:v>Vuosi 2021 Viikko 34</c:v>
                </c:pt>
                <c:pt idx="79">
                  <c:v>Vuosi 2021 Viikko 35</c:v>
                </c:pt>
                <c:pt idx="80">
                  <c:v>Vuosi 2021 Viikko 36</c:v>
                </c:pt>
                <c:pt idx="81">
                  <c:v>Vuosi 2021 Viikko 37</c:v>
                </c:pt>
                <c:pt idx="82">
                  <c:v>Vuosi 2021 Viikko 38</c:v>
                </c:pt>
                <c:pt idx="83">
                  <c:v>Vuosi 2021 Viikko 39</c:v>
                </c:pt>
                <c:pt idx="84">
                  <c:v>Vuosi 2021 Viikko 40</c:v>
                </c:pt>
                <c:pt idx="85">
                  <c:v>Vuosi 2021 Viikko 41</c:v>
                </c:pt>
                <c:pt idx="86">
                  <c:v>Vuosi 2021 Viikko 42</c:v>
                </c:pt>
                <c:pt idx="87">
                  <c:v>Vuosi 2021 Viikko 43</c:v>
                </c:pt>
                <c:pt idx="88">
                  <c:v>Vuosi 2021 Viikko 44</c:v>
                </c:pt>
                <c:pt idx="89">
                  <c:v>Vuosi 2021 Viikko 45</c:v>
                </c:pt>
                <c:pt idx="90">
                  <c:v>Vuosi 2021 Viikko 46</c:v>
                </c:pt>
                <c:pt idx="91">
                  <c:v>Vuosi 2021 Viikko 47</c:v>
                </c:pt>
                <c:pt idx="92">
                  <c:v>Vuosi 2021 Viikko 48</c:v>
                </c:pt>
                <c:pt idx="93">
                  <c:v>Vuosi 2021 Viikko 49</c:v>
                </c:pt>
                <c:pt idx="94">
                  <c:v>Vuosi 2021 Viikko 50</c:v>
                </c:pt>
                <c:pt idx="95">
                  <c:v>Vuosi 2021 Viikko 51</c:v>
                </c:pt>
                <c:pt idx="96">
                  <c:v>Vuosi 2021 Viikko 52</c:v>
                </c:pt>
                <c:pt idx="97">
                  <c:v>Vuosi 2022 Viikko 01</c:v>
                </c:pt>
                <c:pt idx="98">
                  <c:v>Vuosi 2022 Viikko 02</c:v>
                </c:pt>
                <c:pt idx="99">
                  <c:v>Vuosi 2022 Viikko 03</c:v>
                </c:pt>
                <c:pt idx="100">
                  <c:v>Vuosi 2022 Viikko 04</c:v>
                </c:pt>
                <c:pt idx="101">
                  <c:v>Vuosi 2022 Viikko 05</c:v>
                </c:pt>
                <c:pt idx="102">
                  <c:v>Vuosi 2022 Viikko 06</c:v>
                </c:pt>
                <c:pt idx="103">
                  <c:v>Vuosi 2022 Viikko 07</c:v>
                </c:pt>
                <c:pt idx="104">
                  <c:v>Vuosi 2022 Viikko 08</c:v>
                </c:pt>
                <c:pt idx="105">
                  <c:v>Vuosi 2022 Viikko 09</c:v>
                </c:pt>
                <c:pt idx="106">
                  <c:v>Vuosi 2022 Viikko 10</c:v>
                </c:pt>
                <c:pt idx="107">
                  <c:v>Vuosi 2022 Viikko 11</c:v>
                </c:pt>
                <c:pt idx="108">
                  <c:v>Vuosi 2022 Viikko 12</c:v>
                </c:pt>
                <c:pt idx="109">
                  <c:v>Vuosi 2022 Viikko 13</c:v>
                </c:pt>
                <c:pt idx="110">
                  <c:v>Vuosi 2022 Viikko 14</c:v>
                </c:pt>
                <c:pt idx="111">
                  <c:v>Vuosi 2022 Viikko 15</c:v>
                </c:pt>
                <c:pt idx="112">
                  <c:v>Vuosi 2022 Viikko 16</c:v>
                </c:pt>
                <c:pt idx="113">
                  <c:v>Vuosi 2022 Viikko 17</c:v>
                </c:pt>
                <c:pt idx="114">
                  <c:v>Vuosi 2022 Viikko 18</c:v>
                </c:pt>
                <c:pt idx="115">
                  <c:v>Vuosi 2022 Viikko 19</c:v>
                </c:pt>
                <c:pt idx="116">
                  <c:v>Vuosi 2022 Viikko 20</c:v>
                </c:pt>
                <c:pt idx="117">
                  <c:v>Vuosi 2022 Viikko 21</c:v>
                </c:pt>
                <c:pt idx="118">
                  <c:v>Vuosi 2022 Viikko 22</c:v>
                </c:pt>
                <c:pt idx="119">
                  <c:v>Vuosi 2022 Viikko 23</c:v>
                </c:pt>
                <c:pt idx="120">
                  <c:v>Vuosi 2022 Viikko 24</c:v>
                </c:pt>
                <c:pt idx="121">
                  <c:v>Vuosi 2022 Viikko 25</c:v>
                </c:pt>
                <c:pt idx="122">
                  <c:v>Vuosi 2022 Viikko 26</c:v>
                </c:pt>
                <c:pt idx="123">
                  <c:v>Vuosi 2022 Viikko 27</c:v>
                </c:pt>
                <c:pt idx="124">
                  <c:v>Vuosi 2022 Viikko 28</c:v>
                </c:pt>
                <c:pt idx="125">
                  <c:v>Vuosi 2022 Viikko 29</c:v>
                </c:pt>
                <c:pt idx="126">
                  <c:v>Vuosi 2022 Viikko 30</c:v>
                </c:pt>
                <c:pt idx="127">
                  <c:v>Vuosi 2022 Viikko 31</c:v>
                </c:pt>
                <c:pt idx="128">
                  <c:v>Vuosi 2022 Viikko 32</c:v>
                </c:pt>
                <c:pt idx="129">
                  <c:v>Vuosi 2022 Viikko 33</c:v>
                </c:pt>
                <c:pt idx="130">
                  <c:v>Vuosi 2022 Viikko 34</c:v>
                </c:pt>
                <c:pt idx="131">
                  <c:v>Vuosi 2022 Viikko 35</c:v>
                </c:pt>
                <c:pt idx="132">
                  <c:v>Vuosi 2022 Viikko 36</c:v>
                </c:pt>
                <c:pt idx="133">
                  <c:v>Vuosi 2022 Viikko 37</c:v>
                </c:pt>
                <c:pt idx="134">
                  <c:v>Vuosi 2022 Viikko 38</c:v>
                </c:pt>
                <c:pt idx="135">
                  <c:v>Vuosi 2022 Viikko 39</c:v>
                </c:pt>
                <c:pt idx="136">
                  <c:v>Vuosi 2022 Viikko 40</c:v>
                </c:pt>
                <c:pt idx="137">
                  <c:v>Vuosi 2022 Viikko 41</c:v>
                </c:pt>
                <c:pt idx="138">
                  <c:v>Vuosi 2022 Viikko 42</c:v>
                </c:pt>
                <c:pt idx="139">
                  <c:v>Vuosi 2022 Viikko 43</c:v>
                </c:pt>
                <c:pt idx="140">
                  <c:v>Vuosi 2022 Viikko 44</c:v>
                </c:pt>
                <c:pt idx="141">
                  <c:v>Vuosi 2022 Viikko 45</c:v>
                </c:pt>
                <c:pt idx="142">
                  <c:v>Vuosi 2022 Viikko 46</c:v>
                </c:pt>
                <c:pt idx="143">
                  <c:v>Vuosi 2022 Viikko 47</c:v>
                </c:pt>
                <c:pt idx="144">
                  <c:v>Vuosi 2022 Viikko 48</c:v>
                </c:pt>
                <c:pt idx="145">
                  <c:v>Vuosi 2022 Viikko 49</c:v>
                </c:pt>
                <c:pt idx="146">
                  <c:v>Vuosi 2022 Viikko 50</c:v>
                </c:pt>
                <c:pt idx="147">
                  <c:v>Vuosi 2022 Viikko 51</c:v>
                </c:pt>
                <c:pt idx="148">
                  <c:v>Vuosi 2022 Viikko 52</c:v>
                </c:pt>
                <c:pt idx="149">
                  <c:v>Vuosi 2023 Viikko 01</c:v>
                </c:pt>
                <c:pt idx="150">
                  <c:v>Vuosi 2023 Viikko 02</c:v>
                </c:pt>
                <c:pt idx="151">
                  <c:v>Vuosi 2023 Viikko 03</c:v>
                </c:pt>
                <c:pt idx="152">
                  <c:v>Vuosi 2023 Viikko 04</c:v>
                </c:pt>
                <c:pt idx="153">
                  <c:v>Vuosi 2023 Viikko 05</c:v>
                </c:pt>
                <c:pt idx="154">
                  <c:v>Vuosi 2023 Viikko 06</c:v>
                </c:pt>
                <c:pt idx="155">
                  <c:v>Vuosi 2023 Viikko 07</c:v>
                </c:pt>
                <c:pt idx="156">
                  <c:v>Vuosi 2023 Viikko 08</c:v>
                </c:pt>
                <c:pt idx="157">
                  <c:v>Vuosi 2023 Viikko 09</c:v>
                </c:pt>
                <c:pt idx="158">
                  <c:v>Vuosi 2023 Viikko 10</c:v>
                </c:pt>
                <c:pt idx="159">
                  <c:v>Vuosi 2023 Viikko 11</c:v>
                </c:pt>
                <c:pt idx="160">
                  <c:v>Vuosi 2023 Viikko 12</c:v>
                </c:pt>
                <c:pt idx="161">
                  <c:v>Vuosi 2023 Viikko 13</c:v>
                </c:pt>
                <c:pt idx="162">
                  <c:v>Vuosi 2023 Viikko 14</c:v>
                </c:pt>
                <c:pt idx="163">
                  <c:v>Vuosi 2023 Viikko 15</c:v>
                </c:pt>
                <c:pt idx="164">
                  <c:v>Vuosi 2023 Viikko 16</c:v>
                </c:pt>
                <c:pt idx="165">
                  <c:v>Vuosi 2023 Viikko 17</c:v>
                </c:pt>
                <c:pt idx="166">
                  <c:v>Vuosi 2023 Viikko 18</c:v>
                </c:pt>
                <c:pt idx="167">
                  <c:v>Vuosi 2023 Viikko 19</c:v>
                </c:pt>
                <c:pt idx="168">
                  <c:v>Vuosi 2023 Viikko 20</c:v>
                </c:pt>
                <c:pt idx="169">
                  <c:v>Vuosi 2023 Viikko 21</c:v>
                </c:pt>
                <c:pt idx="170">
                  <c:v>Vuosi 2023 Viikko 22</c:v>
                </c:pt>
                <c:pt idx="171">
                  <c:v>Vuosi 2023 Viikko 23</c:v>
                </c:pt>
                <c:pt idx="172">
                  <c:v>Vuosi 2023 Viikko 24</c:v>
                </c:pt>
                <c:pt idx="173">
                  <c:v>Vuosi 2023 Viikko 25</c:v>
                </c:pt>
                <c:pt idx="174">
                  <c:v>Vuosi 2023 Viikko 26</c:v>
                </c:pt>
                <c:pt idx="175">
                  <c:v>Vuosi 2023 Viikko 27</c:v>
                </c:pt>
                <c:pt idx="176">
                  <c:v>Vuosi 2023 Viikko 28</c:v>
                </c:pt>
                <c:pt idx="177">
                  <c:v>Vuosi 2023 Viikko 29</c:v>
                </c:pt>
                <c:pt idx="178">
                  <c:v>Vuosi 2023 Viikko 30</c:v>
                </c:pt>
                <c:pt idx="179">
                  <c:v>Vuosi 2023 Viikko 31</c:v>
                </c:pt>
                <c:pt idx="180">
                  <c:v>Vuosi 2023 Viikko 32</c:v>
                </c:pt>
                <c:pt idx="181">
                  <c:v>Vuosi 2023 Viikko 33</c:v>
                </c:pt>
                <c:pt idx="182">
                  <c:v>Vuosi 2023 Viikko 34</c:v>
                </c:pt>
                <c:pt idx="183">
                  <c:v>Vuosi 2023 Viikko 35</c:v>
                </c:pt>
                <c:pt idx="184">
                  <c:v>Vuosi 2023 Viikko 36</c:v>
                </c:pt>
                <c:pt idx="185">
                  <c:v>Vuosi 2023 Viikko 37</c:v>
                </c:pt>
                <c:pt idx="186">
                  <c:v>Vuosi 2023 Viikko 38</c:v>
                </c:pt>
              </c:strCache>
            </c:strRef>
          </c:cat>
          <c:val>
            <c:numRef>
              <c:f>'Tartuntatautirekisterin COVID-1'!$C$6:$C$192</c:f>
              <c:numCache>
                <c:formatCode>#,##0</c:formatCode>
                <c:ptCount val="187"/>
                <c:pt idx="0">
                  <c:v>415</c:v>
                </c:pt>
                <c:pt idx="1">
                  <c:v>477</c:v>
                </c:pt>
                <c:pt idx="2">
                  <c:v>3156</c:v>
                </c:pt>
                <c:pt idx="3">
                  <c:v>8189</c:v>
                </c:pt>
                <c:pt idx="4">
                  <c:v>10147</c:v>
                </c:pt>
                <c:pt idx="5">
                  <c:v>13606</c:v>
                </c:pt>
                <c:pt idx="6">
                  <c:v>15125</c:v>
                </c:pt>
                <c:pt idx="7">
                  <c:v>17832</c:v>
                </c:pt>
                <c:pt idx="8">
                  <c:v>23832</c:v>
                </c:pt>
                <c:pt idx="9">
                  <c:v>20691</c:v>
                </c:pt>
                <c:pt idx="10">
                  <c:v>21570</c:v>
                </c:pt>
                <c:pt idx="11">
                  <c:v>24437</c:v>
                </c:pt>
                <c:pt idx="12">
                  <c:v>19751</c:v>
                </c:pt>
                <c:pt idx="13">
                  <c:v>17321</c:v>
                </c:pt>
                <c:pt idx="14">
                  <c:v>15700</c:v>
                </c:pt>
                <c:pt idx="15">
                  <c:v>15653</c:v>
                </c:pt>
                <c:pt idx="16">
                  <c:v>12268</c:v>
                </c:pt>
                <c:pt idx="17">
                  <c:v>14051</c:v>
                </c:pt>
                <c:pt idx="18">
                  <c:v>18817</c:v>
                </c:pt>
                <c:pt idx="19">
                  <c:v>26943</c:v>
                </c:pt>
                <c:pt idx="20">
                  <c:v>30425</c:v>
                </c:pt>
                <c:pt idx="21">
                  <c:v>30181</c:v>
                </c:pt>
                <c:pt idx="22">
                  <c:v>36488</c:v>
                </c:pt>
                <c:pt idx="23">
                  <c:v>50796</c:v>
                </c:pt>
                <c:pt idx="24">
                  <c:v>76194</c:v>
                </c:pt>
                <c:pt idx="25">
                  <c:v>102209</c:v>
                </c:pt>
                <c:pt idx="26">
                  <c:v>106764</c:v>
                </c:pt>
                <c:pt idx="27">
                  <c:v>96634</c:v>
                </c:pt>
                <c:pt idx="28">
                  <c:v>81621</c:v>
                </c:pt>
                <c:pt idx="29">
                  <c:v>97328</c:v>
                </c:pt>
                <c:pt idx="30">
                  <c:v>93922</c:v>
                </c:pt>
                <c:pt idx="31">
                  <c:v>85193</c:v>
                </c:pt>
                <c:pt idx="32">
                  <c:v>105455</c:v>
                </c:pt>
                <c:pt idx="33">
                  <c:v>97815</c:v>
                </c:pt>
                <c:pt idx="34">
                  <c:v>98567</c:v>
                </c:pt>
                <c:pt idx="35">
                  <c:v>86882</c:v>
                </c:pt>
                <c:pt idx="36">
                  <c:v>91185</c:v>
                </c:pt>
                <c:pt idx="37">
                  <c:v>92476</c:v>
                </c:pt>
                <c:pt idx="38">
                  <c:v>106329</c:v>
                </c:pt>
                <c:pt idx="39">
                  <c:v>132655</c:v>
                </c:pt>
                <c:pt idx="40">
                  <c:v>133215</c:v>
                </c:pt>
                <c:pt idx="41">
                  <c:v>120185</c:v>
                </c:pt>
                <c:pt idx="42">
                  <c:v>123652</c:v>
                </c:pt>
                <c:pt idx="43">
                  <c:v>87060</c:v>
                </c:pt>
                <c:pt idx="44">
                  <c:v>73039</c:v>
                </c:pt>
                <c:pt idx="45">
                  <c:v>75413</c:v>
                </c:pt>
                <c:pt idx="46">
                  <c:v>73567</c:v>
                </c:pt>
                <c:pt idx="47">
                  <c:v>96976</c:v>
                </c:pt>
                <c:pt idx="48">
                  <c:v>107949</c:v>
                </c:pt>
                <c:pt idx="49">
                  <c:v>117315</c:v>
                </c:pt>
                <c:pt idx="50">
                  <c:v>117808</c:v>
                </c:pt>
                <c:pt idx="51">
                  <c:v>133637</c:v>
                </c:pt>
                <c:pt idx="52">
                  <c:v>135478</c:v>
                </c:pt>
                <c:pt idx="53">
                  <c:v>151690</c:v>
                </c:pt>
                <c:pt idx="54">
                  <c:v>147087</c:v>
                </c:pt>
                <c:pt idx="55">
                  <c:v>147917</c:v>
                </c:pt>
                <c:pt idx="56">
                  <c:v>137216</c:v>
                </c:pt>
                <c:pt idx="57">
                  <c:v>118945</c:v>
                </c:pt>
                <c:pt idx="58">
                  <c:v>127658</c:v>
                </c:pt>
                <c:pt idx="59">
                  <c:v>117966</c:v>
                </c:pt>
                <c:pt idx="60">
                  <c:v>115422</c:v>
                </c:pt>
                <c:pt idx="61">
                  <c:v>122596</c:v>
                </c:pt>
                <c:pt idx="62">
                  <c:v>131165</c:v>
                </c:pt>
                <c:pt idx="63">
                  <c:v>113082</c:v>
                </c:pt>
                <c:pt idx="64">
                  <c:v>124254</c:v>
                </c:pt>
                <c:pt idx="65">
                  <c:v>120647</c:v>
                </c:pt>
                <c:pt idx="66">
                  <c:v>111972</c:v>
                </c:pt>
                <c:pt idx="67">
                  <c:v>98641</c:v>
                </c:pt>
                <c:pt idx="68">
                  <c:v>92129</c:v>
                </c:pt>
                <c:pt idx="69">
                  <c:v>72855</c:v>
                </c:pt>
                <c:pt idx="70">
                  <c:v>101290</c:v>
                </c:pt>
                <c:pt idx="71">
                  <c:v>95490</c:v>
                </c:pt>
                <c:pt idx="72">
                  <c:v>102536</c:v>
                </c:pt>
                <c:pt idx="73">
                  <c:v>121619</c:v>
                </c:pt>
                <c:pt idx="74">
                  <c:v>125792</c:v>
                </c:pt>
                <c:pt idx="75">
                  <c:v>144230</c:v>
                </c:pt>
                <c:pt idx="76">
                  <c:v>146948</c:v>
                </c:pt>
                <c:pt idx="77">
                  <c:v>164949</c:v>
                </c:pt>
                <c:pt idx="78">
                  <c:v>184171</c:v>
                </c:pt>
                <c:pt idx="79">
                  <c:v>174330</c:v>
                </c:pt>
                <c:pt idx="80">
                  <c:v>129766</c:v>
                </c:pt>
                <c:pt idx="81">
                  <c:v>99425</c:v>
                </c:pt>
                <c:pt idx="82">
                  <c:v>81982</c:v>
                </c:pt>
                <c:pt idx="83">
                  <c:v>82529</c:v>
                </c:pt>
                <c:pt idx="84">
                  <c:v>82442</c:v>
                </c:pt>
                <c:pt idx="85">
                  <c:v>83064</c:v>
                </c:pt>
                <c:pt idx="86">
                  <c:v>77383</c:v>
                </c:pt>
                <c:pt idx="87">
                  <c:v>81013</c:v>
                </c:pt>
                <c:pt idx="88">
                  <c:v>87833</c:v>
                </c:pt>
                <c:pt idx="89">
                  <c:v>104787</c:v>
                </c:pt>
                <c:pt idx="90">
                  <c:v>119941</c:v>
                </c:pt>
                <c:pt idx="91">
                  <c:v>134674</c:v>
                </c:pt>
                <c:pt idx="92">
                  <c:v>149402</c:v>
                </c:pt>
                <c:pt idx="93">
                  <c:v>160386</c:v>
                </c:pt>
                <c:pt idx="94">
                  <c:v>181244</c:v>
                </c:pt>
                <c:pt idx="95">
                  <c:v>165929</c:v>
                </c:pt>
                <c:pt idx="96">
                  <c:v>173748</c:v>
                </c:pt>
                <c:pt idx="97">
                  <c:v>206925</c:v>
                </c:pt>
                <c:pt idx="98">
                  <c:v>192503</c:v>
                </c:pt>
                <c:pt idx="99">
                  <c:v>171721</c:v>
                </c:pt>
                <c:pt idx="100">
                  <c:v>139568</c:v>
                </c:pt>
                <c:pt idx="101">
                  <c:v>127151</c:v>
                </c:pt>
                <c:pt idx="102">
                  <c:v>122476</c:v>
                </c:pt>
                <c:pt idx="103">
                  <c:v>116488</c:v>
                </c:pt>
                <c:pt idx="104">
                  <c:v>106870</c:v>
                </c:pt>
                <c:pt idx="105">
                  <c:v>98075</c:v>
                </c:pt>
                <c:pt idx="106">
                  <c:v>110767</c:v>
                </c:pt>
                <c:pt idx="107">
                  <c:v>106744</c:v>
                </c:pt>
                <c:pt idx="108">
                  <c:v>108119</c:v>
                </c:pt>
                <c:pt idx="109">
                  <c:v>94704</c:v>
                </c:pt>
                <c:pt idx="110">
                  <c:v>82195</c:v>
                </c:pt>
                <c:pt idx="111">
                  <c:v>60906</c:v>
                </c:pt>
                <c:pt idx="112">
                  <c:v>66609</c:v>
                </c:pt>
                <c:pt idx="113">
                  <c:v>53776</c:v>
                </c:pt>
                <c:pt idx="114">
                  <c:v>56271</c:v>
                </c:pt>
                <c:pt idx="115">
                  <c:v>46919</c:v>
                </c:pt>
                <c:pt idx="116">
                  <c:v>39152</c:v>
                </c:pt>
                <c:pt idx="117">
                  <c:v>32764</c:v>
                </c:pt>
                <c:pt idx="118">
                  <c:v>34399</c:v>
                </c:pt>
                <c:pt idx="119">
                  <c:v>32509</c:v>
                </c:pt>
                <c:pt idx="120">
                  <c:v>31267</c:v>
                </c:pt>
                <c:pt idx="121">
                  <c:v>27581</c:v>
                </c:pt>
                <c:pt idx="122">
                  <c:v>29267</c:v>
                </c:pt>
                <c:pt idx="123">
                  <c:v>31449</c:v>
                </c:pt>
                <c:pt idx="124">
                  <c:v>36594</c:v>
                </c:pt>
                <c:pt idx="125">
                  <c:v>41980</c:v>
                </c:pt>
                <c:pt idx="126">
                  <c:v>40509</c:v>
                </c:pt>
                <c:pt idx="127">
                  <c:v>39411</c:v>
                </c:pt>
                <c:pt idx="128">
                  <c:v>35863</c:v>
                </c:pt>
                <c:pt idx="129">
                  <c:v>35193</c:v>
                </c:pt>
                <c:pt idx="130">
                  <c:v>29989</c:v>
                </c:pt>
                <c:pt idx="131">
                  <c:v>31204</c:v>
                </c:pt>
                <c:pt idx="132">
                  <c:v>27967</c:v>
                </c:pt>
                <c:pt idx="133">
                  <c:v>29078</c:v>
                </c:pt>
                <c:pt idx="134">
                  <c:v>28773</c:v>
                </c:pt>
                <c:pt idx="135">
                  <c:v>31385</c:v>
                </c:pt>
                <c:pt idx="136">
                  <c:v>35673</c:v>
                </c:pt>
                <c:pt idx="137">
                  <c:v>37607</c:v>
                </c:pt>
                <c:pt idx="138">
                  <c:v>36370</c:v>
                </c:pt>
                <c:pt idx="139">
                  <c:v>33430</c:v>
                </c:pt>
                <c:pt idx="140">
                  <c:v>36098</c:v>
                </c:pt>
                <c:pt idx="141">
                  <c:v>37901</c:v>
                </c:pt>
                <c:pt idx="142">
                  <c:v>34544</c:v>
                </c:pt>
                <c:pt idx="143">
                  <c:v>36609</c:v>
                </c:pt>
                <c:pt idx="144">
                  <c:v>36327</c:v>
                </c:pt>
                <c:pt idx="145">
                  <c:v>37240</c:v>
                </c:pt>
                <c:pt idx="146">
                  <c:v>33344</c:v>
                </c:pt>
                <c:pt idx="147">
                  <c:v>26794</c:v>
                </c:pt>
                <c:pt idx="148">
                  <c:v>22449</c:v>
                </c:pt>
                <c:pt idx="149">
                  <c:v>15025</c:v>
                </c:pt>
                <c:pt idx="150">
                  <c:v>11583</c:v>
                </c:pt>
                <c:pt idx="151">
                  <c:v>9651</c:v>
                </c:pt>
                <c:pt idx="152">
                  <c:v>9104</c:v>
                </c:pt>
                <c:pt idx="153">
                  <c:v>5234</c:v>
                </c:pt>
                <c:pt idx="154">
                  <c:v>10259</c:v>
                </c:pt>
                <c:pt idx="155">
                  <c:v>6609</c:v>
                </c:pt>
                <c:pt idx="156">
                  <c:v>4359</c:v>
                </c:pt>
                <c:pt idx="157">
                  <c:v>4334</c:v>
                </c:pt>
                <c:pt idx="158">
                  <c:v>4160</c:v>
                </c:pt>
                <c:pt idx="159">
                  <c:v>4213</c:v>
                </c:pt>
                <c:pt idx="160">
                  <c:v>4215</c:v>
                </c:pt>
                <c:pt idx="161">
                  <c:v>4200</c:v>
                </c:pt>
                <c:pt idx="162">
                  <c:v>4084</c:v>
                </c:pt>
                <c:pt idx="163">
                  <c:v>4459</c:v>
                </c:pt>
                <c:pt idx="164">
                  <c:v>4389</c:v>
                </c:pt>
                <c:pt idx="165">
                  <c:v>4061</c:v>
                </c:pt>
                <c:pt idx="166">
                  <c:v>3910</c:v>
                </c:pt>
                <c:pt idx="167">
                  <c:v>3539</c:v>
                </c:pt>
                <c:pt idx="168">
                  <c:v>3253</c:v>
                </c:pt>
                <c:pt idx="169">
                  <c:v>2610</c:v>
                </c:pt>
                <c:pt idx="170">
                  <c:v>2085</c:v>
                </c:pt>
                <c:pt idx="171">
                  <c:v>1554</c:v>
                </c:pt>
                <c:pt idx="172">
                  <c:v>41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E2-49BB-88A7-E6647FAA52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6100392"/>
        <c:axId val="636101048"/>
      </c:lineChart>
      <c:valAx>
        <c:axId val="636101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36100392"/>
        <c:crosses val="autoZero"/>
        <c:crossBetween val="between"/>
      </c:valAx>
      <c:catAx>
        <c:axId val="636100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36101048"/>
        <c:crosses val="autoZero"/>
        <c:auto val="1"/>
        <c:lblAlgn val="ctr"/>
        <c:lblOffset val="100"/>
        <c:noMultiLvlLbl val="0"/>
      </c:catAx>
      <c:valAx>
        <c:axId val="636104984"/>
        <c:scaling>
          <c:orientation val="minMax"/>
        </c:scaling>
        <c:delete val="0"/>
        <c:axPos val="r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36105640"/>
        <c:crosses val="max"/>
        <c:crossBetween val="between"/>
      </c:valAx>
      <c:catAx>
        <c:axId val="636105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361049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291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538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421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598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391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2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469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128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0355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414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34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A66D5-531E-4D7C-9FB7-D85C71BDF4D6}" type="datetimeFigureOut">
              <a:rPr lang="fi-FI" smtClean="0"/>
              <a:t>13.10.2023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6A72-118B-4335-98A2-BBE9CCAF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495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Ajankohtaista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Teija Puhto</a:t>
            </a:r>
          </a:p>
          <a:p>
            <a:r>
              <a:rPr lang="fi-FI" dirty="0" err="1" smtClean="0"/>
              <a:t>Oyl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1989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Hengitystieoireinen potilas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29712" y="1345176"/>
            <a:ext cx="10515600" cy="5319095"/>
          </a:xfrm>
        </p:spPr>
        <p:txBody>
          <a:bodyPr>
            <a:normAutofit/>
          </a:bodyPr>
          <a:lstStyle/>
          <a:p>
            <a:r>
              <a:rPr lang="fi-FI" dirty="0" smtClean="0"/>
              <a:t>Oireiset potilaat testataan ns. nelostestillä (</a:t>
            </a:r>
            <a:r>
              <a:rPr lang="fi-FI" dirty="0" err="1" smtClean="0"/>
              <a:t>InfA</a:t>
            </a:r>
            <a:r>
              <a:rPr lang="fi-FI" dirty="0" smtClean="0"/>
              <a:t>, </a:t>
            </a:r>
            <a:r>
              <a:rPr lang="fi-FI" dirty="0" err="1" smtClean="0"/>
              <a:t>InfB</a:t>
            </a:r>
            <a:r>
              <a:rPr lang="fi-FI" dirty="0" smtClean="0"/>
              <a:t>, RSV, </a:t>
            </a:r>
            <a:r>
              <a:rPr lang="fi-FI" dirty="0" err="1" smtClean="0"/>
              <a:t>Covid</a:t>
            </a:r>
            <a:r>
              <a:rPr lang="fi-FI" dirty="0" smtClean="0"/>
              <a:t>), ei pelkällä koronatestillä -&gt; positiiviset hoidetaan omassa huoneessaan kosketus-pisaravarotoimin</a:t>
            </a:r>
          </a:p>
          <a:p>
            <a:r>
              <a:rPr lang="fi-FI" dirty="0" smtClean="0"/>
              <a:t>Flunssaoireinen (nelostestillä negatiivinen) potilas sairastaa todennäköisesti kuitenkin jotain muuta virusflunssaa aiheuttavaa tautia (</a:t>
            </a:r>
            <a:r>
              <a:rPr lang="fi-FI" dirty="0" err="1" smtClean="0"/>
              <a:t>adeno</a:t>
            </a:r>
            <a:r>
              <a:rPr lang="fi-FI" dirty="0" smtClean="0"/>
              <a:t>, </a:t>
            </a:r>
            <a:r>
              <a:rPr lang="fi-FI" dirty="0" err="1" smtClean="0"/>
              <a:t>boca</a:t>
            </a:r>
            <a:r>
              <a:rPr lang="fi-FI" dirty="0" smtClean="0"/>
              <a:t>, </a:t>
            </a:r>
            <a:r>
              <a:rPr lang="fi-FI" dirty="0" err="1" smtClean="0"/>
              <a:t>parainfluenssa</a:t>
            </a:r>
            <a:r>
              <a:rPr lang="fi-FI" dirty="0" smtClean="0"/>
              <a:t> </a:t>
            </a:r>
            <a:r>
              <a:rPr lang="fi-FI" dirty="0" err="1" smtClean="0"/>
              <a:t>jne</a:t>
            </a:r>
            <a:r>
              <a:rPr lang="fi-FI" dirty="0" smtClean="0"/>
              <a:t>)</a:t>
            </a:r>
          </a:p>
          <a:p>
            <a:pPr lvl="1"/>
            <a:r>
              <a:rPr lang="fi-FI" dirty="0" smtClean="0"/>
              <a:t>lähihoidossa </a:t>
            </a:r>
            <a:r>
              <a:rPr lang="fi-FI" dirty="0"/>
              <a:t>(alle 2metriä) kirurginen </a:t>
            </a:r>
            <a:r>
              <a:rPr lang="fi-FI" dirty="0" smtClean="0"/>
              <a:t>suu-nenäsuojus</a:t>
            </a:r>
          </a:p>
          <a:p>
            <a:pPr lvl="1"/>
            <a:r>
              <a:rPr lang="fi-FI" dirty="0" smtClean="0"/>
              <a:t>Oireinen </a:t>
            </a:r>
            <a:r>
              <a:rPr lang="fi-FI" dirty="0"/>
              <a:t>potilas pysyy huoneessaan ja tutkimuksiin kuljetettaessa käyttää kirurgista suu-nenäsuojusta toisten potilaiden suojaamiseksi taudilta.</a:t>
            </a:r>
            <a:r>
              <a:rPr lang="fi-FI" dirty="0" smtClean="0"/>
              <a:t> </a:t>
            </a:r>
          </a:p>
          <a:p>
            <a:pPr lvl="1"/>
            <a:r>
              <a:rPr lang="fi-FI" dirty="0" smtClean="0"/>
              <a:t>Mielellään oma huone, mutta tämä ei useinkaan mahdollista paikkatilanteen puitteissa</a:t>
            </a:r>
          </a:p>
          <a:p>
            <a:pPr lvl="1"/>
            <a:r>
              <a:rPr lang="fi-FI" dirty="0" smtClean="0"/>
              <a:t>Nämäkin taudit leviävät ja voivat aiheuttaa joillekin vakavan taudin</a:t>
            </a:r>
          </a:p>
        </p:txBody>
      </p:sp>
    </p:spTree>
    <p:extLst>
      <p:ext uri="{BB962C8B-B14F-4D97-AF65-F5344CB8AC3E}">
        <p14:creationId xmlns:p14="http://schemas.microsoft.com/office/powerpoint/2010/main" val="1080956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Hengitystieoireinen työntekijä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Jos hyvin lievät oireet (”ehkä vähän kurkku kipeä” tai ”lievä nuha”) ja on työkykyinen -&gt; voi tulla töihin maskia käyttäen</a:t>
            </a:r>
          </a:p>
          <a:p>
            <a:r>
              <a:rPr lang="fi-FI" dirty="0" smtClean="0"/>
              <a:t>Käsihuuhde kaikilla joka tilanteessa</a:t>
            </a:r>
          </a:p>
          <a:p>
            <a:r>
              <a:rPr lang="fi-FI" dirty="0" smtClean="0"/>
              <a:t>Reilusti oireinen työntekijä jää kotiin sairastamaan. Töihin voi tulla, kun kuumeeton ja oireet selkeästi vähentyneet.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901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7509" y="2175452"/>
            <a:ext cx="10515600" cy="1325563"/>
          </a:xfrm>
        </p:spPr>
        <p:txBody>
          <a:bodyPr/>
          <a:lstStyle/>
          <a:p>
            <a:r>
              <a:rPr lang="fi-FI" dirty="0" smtClean="0"/>
              <a:t>Vatsatautivirukset</a:t>
            </a:r>
            <a:endParaRPr lang="fi-FI" dirty="0"/>
          </a:p>
        </p:txBody>
      </p:sp>
      <p:pic>
        <p:nvPicPr>
          <p:cNvPr id="3074" name="Picture 2" descr="https://terveyssivut.fi/content/uploads/sites/7/2016/10/influenssa-levia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23" y="2421133"/>
            <a:ext cx="3581992" cy="357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786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Vatsatautivirukset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407" y="2102421"/>
            <a:ext cx="10552320" cy="4263873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6107" y="1448880"/>
            <a:ext cx="2686050" cy="895350"/>
          </a:xfrm>
          <a:prstGeom prst="rect">
            <a:avLst/>
          </a:prstGeom>
        </p:spPr>
      </p:pic>
      <p:sp>
        <p:nvSpPr>
          <p:cNvPr id="5" name="Suorakulmio 4"/>
          <p:cNvSpPr/>
          <p:nvPr/>
        </p:nvSpPr>
        <p:spPr>
          <a:xfrm>
            <a:off x="8369085" y="5362414"/>
            <a:ext cx="2425484" cy="4649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2732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72706" y="2815027"/>
            <a:ext cx="10515600" cy="1325563"/>
          </a:xfrm>
        </p:spPr>
        <p:txBody>
          <a:bodyPr/>
          <a:lstStyle/>
          <a:p>
            <a:r>
              <a:rPr lang="fi-FI" dirty="0" err="1" smtClean="0"/>
              <a:t>Tularemia</a:t>
            </a:r>
            <a:r>
              <a:rPr lang="fi-FI" dirty="0" smtClean="0"/>
              <a:t> eli jänisrutto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4498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751" y="1293023"/>
            <a:ext cx="10424286" cy="5047392"/>
          </a:xfrm>
          <a:prstGeom prst="rect">
            <a:avLst/>
          </a:prstGeom>
        </p:spPr>
      </p:pic>
      <p:sp>
        <p:nvSpPr>
          <p:cNvPr id="3" name="Ellipsi 2"/>
          <p:cNvSpPr/>
          <p:nvPr/>
        </p:nvSpPr>
        <p:spPr>
          <a:xfrm>
            <a:off x="8136610" y="4711485"/>
            <a:ext cx="2874936" cy="604434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7619" y="268527"/>
            <a:ext cx="26860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74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903179"/>
            <a:ext cx="10515600" cy="1325563"/>
          </a:xfrm>
        </p:spPr>
        <p:txBody>
          <a:bodyPr/>
          <a:lstStyle/>
          <a:p>
            <a:r>
              <a:rPr lang="fi-FI" dirty="0" smtClean="0"/>
              <a:t>Tartuntatapa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27087" y="2505075"/>
            <a:ext cx="5157787" cy="3684588"/>
          </a:xfrm>
        </p:spPr>
        <p:txBody>
          <a:bodyPr/>
          <a:lstStyle/>
          <a:p>
            <a:r>
              <a:rPr lang="fi-FI" dirty="0"/>
              <a:t>Sairaasta eläimestä suoraan</a:t>
            </a:r>
          </a:p>
          <a:p>
            <a:r>
              <a:rPr lang="fi-FI" dirty="0"/>
              <a:t>Hyttysen/paarman pistosta</a:t>
            </a:r>
          </a:p>
          <a:p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901700" y="3659080"/>
            <a:ext cx="5183188" cy="823912"/>
          </a:xfrm>
        </p:spPr>
        <p:txBody>
          <a:bodyPr>
            <a:normAutofit/>
          </a:bodyPr>
          <a:lstStyle/>
          <a:p>
            <a:r>
              <a:rPr lang="fi-FI" sz="3600" b="0" dirty="0" smtClean="0"/>
              <a:t>Oireet</a:t>
            </a:r>
            <a:endParaRPr lang="fi-FI" sz="3600" b="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827087" y="4637895"/>
            <a:ext cx="5183188" cy="1396865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Kuume</a:t>
            </a:r>
          </a:p>
          <a:p>
            <a:r>
              <a:rPr lang="fi-FI" dirty="0" smtClean="0"/>
              <a:t>Märkänäppy, imusolmukkeet</a:t>
            </a:r>
          </a:p>
          <a:p>
            <a:r>
              <a:rPr lang="fi-FI" dirty="0" smtClean="0"/>
              <a:t>Keuhkokuume</a:t>
            </a:r>
            <a:endParaRPr lang="fi-FI" dirty="0"/>
          </a:p>
        </p:txBody>
      </p:sp>
      <p:pic>
        <p:nvPicPr>
          <p:cNvPr id="1026" name="Picture 2" descr="https://www.terveyskirjasto.fi/xmedia/ldk/ldk00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279" y="3057741"/>
            <a:ext cx="4876413" cy="343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870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Flunssa ja vatsatautikausi on tulossa</a:t>
            </a:r>
          </a:p>
          <a:p>
            <a:r>
              <a:rPr lang="fi-FI" dirty="0" smtClean="0"/>
              <a:t>Käyttäkää käsihuuhdetta – suojaatte itseä, omaa perhettä ja potilaita/asukkaita</a:t>
            </a:r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390" y="3928820"/>
            <a:ext cx="3654604" cy="275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6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02854" y="2415598"/>
            <a:ext cx="10515600" cy="1325563"/>
          </a:xfrm>
        </p:spPr>
        <p:txBody>
          <a:bodyPr/>
          <a:lstStyle/>
          <a:p>
            <a:r>
              <a:rPr lang="fi-FI" dirty="0" smtClean="0"/>
              <a:t>Hengitystievirukset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112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113" y="1220616"/>
            <a:ext cx="8601741" cy="4251577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>
            <a:off x="9522691" y="2225964"/>
            <a:ext cx="22721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Toistaiseksi ei influenssaa.</a:t>
            </a:r>
          </a:p>
          <a:p>
            <a:r>
              <a:rPr lang="fi-FI" dirty="0" smtClean="0"/>
              <a:t>Koronaa ollut koko vuoden, odotettavissa tapausten lisääntymistä talven tullessa.</a:t>
            </a:r>
            <a:endParaRPr lang="fi-FI" dirty="0"/>
          </a:p>
        </p:txBody>
      </p:sp>
      <p:sp>
        <p:nvSpPr>
          <p:cNvPr id="6" name="Ellipsi 5"/>
          <p:cNvSpPr/>
          <p:nvPr/>
        </p:nvSpPr>
        <p:spPr>
          <a:xfrm>
            <a:off x="5563079" y="580671"/>
            <a:ext cx="1191491" cy="596669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Ellipsi 2"/>
          <p:cNvSpPr/>
          <p:nvPr/>
        </p:nvSpPr>
        <p:spPr>
          <a:xfrm>
            <a:off x="3549112" y="3471620"/>
            <a:ext cx="5439905" cy="3952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/>
          <p:cNvSpPr/>
          <p:nvPr/>
        </p:nvSpPr>
        <p:spPr>
          <a:xfrm>
            <a:off x="3549111" y="5173851"/>
            <a:ext cx="5439905" cy="3952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783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4310" y="2461779"/>
            <a:ext cx="10515600" cy="1325563"/>
          </a:xfrm>
        </p:spPr>
        <p:txBody>
          <a:bodyPr/>
          <a:lstStyle/>
          <a:p>
            <a:r>
              <a:rPr lang="fi-FI" dirty="0" smtClean="0"/>
              <a:t>Influenssa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4298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Influenssa eteläisellä pallonpuoliskolla</a:t>
            </a:r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1328286" y="5669280"/>
            <a:ext cx="6189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- Kausi on ollut melko rauhallinen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124" y="1690688"/>
            <a:ext cx="10226917" cy="488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42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4997"/>
          </a:xfrm>
        </p:spPr>
        <p:txBody>
          <a:bodyPr>
            <a:normAutofit/>
          </a:bodyPr>
          <a:lstStyle/>
          <a:p>
            <a:r>
              <a:rPr lang="fi-FI" sz="3600" dirty="0" smtClean="0"/>
              <a:t>Influenssa Pohjoisella pallonpuoliskolla vasta tulossa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30" y="1511958"/>
            <a:ext cx="10931769" cy="520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6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69197" y="2837105"/>
            <a:ext cx="10515600" cy="1325563"/>
          </a:xfrm>
        </p:spPr>
        <p:txBody>
          <a:bodyPr/>
          <a:lstStyle/>
          <a:p>
            <a:r>
              <a:rPr lang="fi-FI" dirty="0" smtClean="0"/>
              <a:t>COVID-19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5497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5979" y="365125"/>
            <a:ext cx="11840705" cy="859241"/>
          </a:xfrm>
        </p:spPr>
        <p:txBody>
          <a:bodyPr/>
          <a:lstStyle/>
          <a:p>
            <a:r>
              <a:rPr lang="fi-FI" dirty="0" smtClean="0"/>
              <a:t>Testimäärät                                                ja positiiviset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/>
          </p:nvPr>
        </p:nvGraphicFramePr>
        <p:xfrm>
          <a:off x="426203" y="1077133"/>
          <a:ext cx="11685722" cy="5656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7762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5693" y="2558135"/>
            <a:ext cx="10515600" cy="1325563"/>
          </a:xfrm>
        </p:spPr>
        <p:txBody>
          <a:bodyPr/>
          <a:lstStyle/>
          <a:p>
            <a:r>
              <a:rPr lang="fi-FI" dirty="0"/>
              <a:t>Mikään tauti ei saa levitä laitoksissa.</a:t>
            </a:r>
            <a:br>
              <a:rPr lang="fi-FI" dirty="0"/>
            </a:br>
            <a:r>
              <a:rPr lang="fi-FI" dirty="0" smtClean="0"/>
              <a:t>Kuinka toimitaan töissä?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0555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oulutusmateriaali (sisältötyyppi)" ma:contentTypeID="0x010100E993358E494F344F8D6048E76D09AF020A007628AA875F93584E8BFB272C4723E035" ma:contentTypeVersion="51" ma:contentTypeDescription="" ma:contentTypeScope="" ma:versionID="13000959c0f6843a30fd9fccf4aad81d">
  <xsd:schema xmlns:xsd="http://www.w3.org/2001/XMLSchema" xmlns:xs="http://www.w3.org/2001/XMLSchema" xmlns:p="http://schemas.microsoft.com/office/2006/metadata/properties" xmlns:ns1="http://schemas.microsoft.com/sharepoint/v3" xmlns:ns2="0af04246-5dcb-4e38-b8a1-4adaeb368127" xmlns:ns3="d3e50268-7799-48af-83c3-9a9b063078bc" targetNamespace="http://schemas.microsoft.com/office/2006/metadata/properties" ma:root="true" ma:fieldsID="25e210337e4485dc95c5e8087b813b2b" ns1:_="" ns2:_="" ns3:_="">
    <xsd:import namespace="http://schemas.microsoft.com/sharepoint/v3"/>
    <xsd:import namespace="0af04246-5dcb-4e38-b8a1-4adaeb368127"/>
    <xsd:import namespace="d3e50268-7799-48af-83c3-9a9b063078bc"/>
    <xsd:element name="properties">
      <xsd:complexType>
        <xsd:sequence>
          <xsd:element name="documentManagement">
            <xsd:complexType>
              <xsd:all>
                <xsd:element ref="ns2:Erittäin_x0020_tärkeä_x002c__x0020__x0020_kriittinen_x0020_tai_x0020_päivystysdokumentti" minOccurs="0"/>
                <xsd:element ref="ns2:Dokumentin_x0020_sisällöstä_x0020_vastaava_x0028_t_x0029__x0020__x002f__x0020_asiantuntija_x0028_t_x0029_"/>
                <xsd:element ref="ns2:Dokumjentin_x0020_hyväksyjä"/>
                <xsd:element ref="ns2:Turvallisuustietoisku" minOccurs="0"/>
                <xsd:element ref="ns1:Language" minOccurs="0"/>
                <xsd:element ref="ns3:Julkaise_x0020_extranetissa" minOccurs="0"/>
                <xsd:element ref="ns3:Julkaise_x0020_internetissä" minOccurs="0"/>
                <xsd:element ref="ns3:Julkaise_x0020_intranetissa" minOccurs="0"/>
                <xsd:element ref="ns3:cd9fa66b05f24776892a63c6fb772e2f" minOccurs="0"/>
                <xsd:element ref="ns3:n20b6b3d9a8f4638937a9d1d1dec5738" minOccurs="0"/>
                <xsd:element ref="ns3:ab42df24dbb04f55bc336c85f92eff00" minOccurs="0"/>
                <xsd:element ref="ns3:_dlc_DocId" minOccurs="0"/>
                <xsd:element ref="ns3:_dlc_DocIdUrl" minOccurs="0"/>
                <xsd:element ref="ns3:_dlc_DocIdPersistId" minOccurs="0"/>
                <xsd:element ref="ns3:p1983d610e0d4731a3788cc4c5855e1b" minOccurs="0"/>
                <xsd:element ref="ns3:TaxCatchAll" minOccurs="0"/>
                <xsd:element ref="ns3:n8b7dceb557a4bd5a6f48e1feceef73f" minOccurs="0"/>
                <xsd:element ref="ns2:Koulutuksen_x0020_ajankohta" minOccurs="0"/>
                <xsd:element ref="ns3:TaxCatchAllLabel" minOccurs="0"/>
                <xsd:element ref="ns3:dcbcdd319c9d484f9dc5161892e5c0c3" minOccurs="0"/>
                <xsd:element ref="ns3:bad6acabb1c24909a1a688c49f883f4d" minOccurs="0"/>
                <xsd:element ref="ns3:Julkaistu_x0020_internetiin" minOccurs="0"/>
                <xsd:element ref="ns3:Julkaistu_x0020_intranetiin" minOccurs="0"/>
                <xsd:element ref="ns3:Julkisuus"/>
                <xsd:element ref="ns3:Viittaus_x0020_aiempaan_x0020_dokumentaatioon" minOccurs="0"/>
                <xsd:element ref="ns3:DokumenttienJarjestysnro" minOccurs="0"/>
                <xsd:element ref="ns3:p29133bec810493ea0a0db9a40008070" minOccurs="0"/>
                <xsd:element ref="ns3:dcbfe2a265e14726b4e3bf442009874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2" nillable="true" ma:displayName="Language" ma:default="Finnish (Finland)" ma:format="Dropdown" ma:internalName="Language">
      <xsd:simpleType>
        <xsd:union memberTypes="dms:Text">
          <xsd:simpleType>
            <xsd:restriction base="dms:Choice">
              <xsd:enumeration value="Arabic (Saudi Arabia)"/>
              <xsd:enumeration value="Bulgarian (Bulgaria)"/>
              <xsd:enumeration value="Chinese (Hong Kong S.A.R.)"/>
              <xsd:enumeration value="Chinese (People's Republic of China)"/>
              <xsd:enumeration value="Chinese (Taiwan)"/>
              <xsd:enumeration value="Croatian (Croatia)"/>
              <xsd:enumeration value="Czech (Czech Republic)"/>
              <xsd:enumeration value="Danish (Denmark)"/>
              <xsd:enumeration value="Dutch (Netherlands)"/>
              <xsd:enumeration value="English"/>
              <xsd:enumeration value="Estonian (Estonia)"/>
              <xsd:enumeration value="Finnish (Finland)"/>
              <xsd:enumeration value="French (France)"/>
              <xsd:enumeration value="German (Germany)"/>
              <xsd:enumeration value="Greek (Greece)"/>
              <xsd:enumeration value="Hebrew (Israel)"/>
              <xsd:enumeration value="Hindi (India)"/>
              <xsd:enumeration value="Hungarian (Hungary)"/>
              <xsd:enumeration value="Indonesian (Indonesia)"/>
              <xsd:enumeration value="Italian (Italy)"/>
              <xsd:enumeration value="Japanese (Japan)"/>
              <xsd:enumeration value="Korean (Korea)"/>
              <xsd:enumeration value="Latvian (Latvia)"/>
              <xsd:enumeration value="Lithuanian (Lithuania)"/>
              <xsd:enumeration value="Malay (Malaysia)"/>
              <xsd:enumeration value="Norwegian (Bokmal) (Norway)"/>
              <xsd:enumeration value="Polish (Poland)"/>
              <xsd:enumeration value="Portuguese (Brazil)"/>
              <xsd:enumeration value="Portuguese (Portugal)"/>
              <xsd:enumeration value="Romanian (Romania)"/>
              <xsd:enumeration value="Russian (Russia)"/>
              <xsd:enumeration value="Serbian (Latin) (Serbia)"/>
              <xsd:enumeration value="Slovak (Slovakia)"/>
              <xsd:enumeration value="Slovenian (Slovenia)"/>
              <xsd:enumeration value="Spanish (Spain)"/>
              <xsd:enumeration value="Swedish (Sweden)"/>
              <xsd:enumeration value="Thai (Thailand)"/>
              <xsd:enumeration value="Turkish (Turkey)"/>
              <xsd:enumeration value="Ukrainian (Ukraine)"/>
              <xsd:enumeration value="Urdu (Islamic Republic of Pakistan)"/>
              <xsd:enumeration value="Vietnamese (Vietnam)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04246-5dcb-4e38-b8a1-4adaeb368127" elementFormDefault="qualified">
    <xsd:import namespace="http://schemas.microsoft.com/office/2006/documentManagement/types"/>
    <xsd:import namespace="http://schemas.microsoft.com/office/infopath/2007/PartnerControls"/>
    <xsd:element name="Erittäin_x0020_tärkeä_x002c__x0020__x0020_kriittinen_x0020_tai_x0020_päivystysdokumentti" ma:index="6" nillable="true" ma:displayName="Erittäin tärkeä,  kriittinen tai päivystyksellinen dokumentti" ma:default="0" ma:description="Valitse 'Kyllä' jos tämä dokumentti on potilaan hoidossa tai muussa toiminnassa erityisen tärkeä dokumentti." ma:internalName="Eritt_x00e4_in_x0020_t_x00e4_rke_x00e4__x002C__x0020__x0020_kriittinen_x0020_tai_x0020_p_x00e4_ivystysdokumentti">
      <xsd:simpleType>
        <xsd:restriction base="dms:Boolean"/>
      </xsd:simpleType>
    </xsd:element>
    <xsd:element name="Dokumentin_x0020_sisällöstä_x0020_vastaava_x0028_t_x0029__x0020__x002f__x0020_asiantuntija_x0028_t_x0029_" ma:index="9" ma:displayName="Dokumentin sisällöstä vastaava(t) / asiantuntija(t) + intraan tallentaja" ma:description="" ma:list="UserInfo" ma:SharePointGroup="0" ma:internalName="Dokumentin_x0020_sis_x00e4_ll_x00f6_st_x00e4__x0020_vastaava_x0028_t_x0029__x0020__x002F__x0020_asiantuntija_x0028_t_x0029_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jentin_x0020_hyväksyjä" ma:index="10" ma:displayName="Dokumentin hyväksyjä(t)" ma:description="" ma:list="UserInfo" ma:SharePointGroup="0" ma:internalName="Dokumjentin_x0020_hyv_x00e4_ksyj_x00e4_" ma:readOnly="false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urvallisuustietoisku" ma:index="11" nillable="true" ma:displayName="Turvallisuustietoisku" ma:default="0" ma:description="Valitse tämä, jos haluat dokumentin myös turvallisuustietoiskuksi" ma:internalName="Turvallisuustietoisku">
      <xsd:simpleType>
        <xsd:restriction base="dms:Boolean"/>
      </xsd:simpleType>
    </xsd:element>
    <xsd:element name="Koulutuksen_x0020_ajankohta" ma:index="30" nillable="true" ma:displayName="Koulutuksen ajankohta" ma:description="" ma:format="DateTime" ma:internalName="Koulutuksen_x0020_ajankohta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50268-7799-48af-83c3-9a9b063078bc" elementFormDefault="qualified">
    <xsd:import namespace="http://schemas.microsoft.com/office/2006/documentManagement/types"/>
    <xsd:import namespace="http://schemas.microsoft.com/office/infopath/2007/PartnerControls"/>
    <xsd:element name="Julkaise_x0020_extranetissa" ma:index="13" nillable="true" ma:displayName="Julkaise extranetissa" ma:default="0" ma:internalName="Julkaise_x0020_extranetissa" ma:readOnly="false">
      <xsd:simpleType>
        <xsd:restriction base="dms:Boolean"/>
      </xsd:simpleType>
    </xsd:element>
    <xsd:element name="Julkaise_x0020_internetissä" ma:index="14" nillable="true" ma:displayName="Julkaise internetissä" ma:default="0" ma:internalName="Julkaise_x0020_internetiss_x00e4_">
      <xsd:simpleType>
        <xsd:restriction base="dms:Boolean"/>
      </xsd:simpleType>
    </xsd:element>
    <xsd:element name="Julkaise_x0020_intranetissa" ma:index="15" nillable="true" ma:displayName="Julkaise intranetissa" ma:default="1" ma:internalName="Julkaise_x0020_intranetissa">
      <xsd:simpleType>
        <xsd:restriction base="dms:Boolean"/>
      </xsd:simpleType>
    </xsd:element>
    <xsd:element name="cd9fa66b05f24776892a63c6fb772e2f" ma:index="17" ma:taxonomy="true" ma:internalName="cd9fa66b05f24776892a63c6fb772e2f" ma:taxonomyFieldName="Kohde_x002d__x0020__x002F__x0020_ty_x00f6_ntekij_x00e4_ryhm_x00e4_" ma:displayName="Kohde- / työntekijäryhmä" ma:readOnly="false" ma:fieldId="{cd9fa66b-05f2-4776-892a-63c6fb772e2f}" ma:sspId="fe7d6957-b623-48c5-941b-77be73948d87" ma:termSetId="92437ae2-e411-4fd9-8f78-058c0c7750e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20b6b3d9a8f4638937a9d1d1dec5738" ma:index="20" ma:taxonomy="true" ma:internalName="n20b6b3d9a8f4638937a9d1d1dec5738" ma:taxonomyFieldName="Toiminnanohjausk_x00e4_sikirja" ma:displayName="Toimintakäsikirja" ma:default="" ma:fieldId="{720b6b3d-9a8f-4638-937a-9d1d1dec5738}" ma:sspId="fe7d6957-b623-48c5-941b-77be73948d87" ma:termSetId="b2a76c15-59d3-4770-9e61-030b81c17d0b" ma:anchorId="7a0b9d1c-55f5-4e60-a6b2-f4f552b9e672" ma:open="false" ma:isKeyword="false">
      <xsd:complexType>
        <xsd:sequence>
          <xsd:element ref="pc:Terms" minOccurs="0" maxOccurs="1"/>
        </xsd:sequence>
      </xsd:complexType>
    </xsd:element>
    <xsd:element name="ab42df24dbb04f55bc336c85f92eff00" ma:index="22" ma:taxonomy="true" ma:internalName="ab42df24dbb04f55bc336c85f92eff00" ma:taxonomyFieldName="Erikoisala" ma:displayName="Erikoisala" ma:readOnly="false" ma:fieldId="{ab42df24-dbb0-4f55-bc33-6c85f92eff00}" ma:sspId="fe7d6957-b623-48c5-941b-77be73948d87" ma:termSetId="bc9b3e2b-2b09-4002-8bda-2c461ace46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p1983d610e0d4731a3788cc4c5855e1b" ma:index="26" ma:taxonomy="true" ma:internalName="p1983d610e0d4731a3788cc4c5855e1b" ma:taxonomyFieldName="Organisaatiotieto" ma:displayName="Organisaatiotieto" ma:readOnly="false" ma:fieldId="{91983d61-0e0d-4731-a378-8cc4c5855e1b}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7" nillable="true" ma:displayName="Taxonomy Catch All Column" ma:description="" ma:hidden="true" ma:list="{b4597801-4ab2-4691-bc3c-e7fda2469729}" ma:internalName="TaxCatchAll" ma:showField="CatchAllData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8b7dceb557a4bd5a6f48e1feceef73f" ma:index="28" ma:taxonomy="true" ma:internalName="n8b7dceb557a4bd5a6f48e1feceef73f" ma:taxonomyFieldName="Koulutusmateriaali_x0020__x0028_sis_x00e4_lt_x00f6_tyypin_x0020_metatieto_x0029_" ma:displayName="Koulutusmateriaali" ma:readOnly="false" ma:fieldId="{78b7dceb-557a-4bd5-a6f4-8e1feceef73f}" ma:sspId="fe7d6957-b623-48c5-941b-77be73948d87" ma:termSetId="a5dadb34-a611-4200-aa10-4f3086e82c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31" nillable="true" ma:displayName="Taxonomy Catch All Column1" ma:description="" ma:hidden="true" ma:list="{b4597801-4ab2-4691-bc3c-e7fda2469729}" ma:internalName="TaxCatchAllLabel" ma:readOnly="true" ma:showField="CatchAllDataLabel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cbcdd319c9d484f9dc5161892e5c0c3" ma:index="33" nillable="true" ma:taxonomy="true" ma:internalName="dcbcdd319c9d484f9dc5161892e5c0c3" ma:taxonomyFieldName="Organisaatiotiedon_x0020_tarkennus_x0020_toiminnan_x0020_mukaan" ma:displayName="Toiminnan tarkennus" ma:fieldId="{dcbcdd31-9c9d-484f-9dc5-161892e5c0c3}" ma:sspId="fe7d6957-b623-48c5-941b-77be73948d87" ma:termSetId="9fd1f0cc-f021-46ef-91c7-e56805365b4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d6acabb1c24909a1a688c49f883f4d" ma:index="34" ma:taxonomy="true" ma:internalName="bad6acabb1c24909a1a688c49f883f4d" ma:taxonomyFieldName="Kohdeorganisaatio" ma:displayName="Kohdeorganisaatio" ma:readOnly="false" ma:default="" ma:fieldId="{bad6acab-b1c2-4909-a1a6-88c49f883f4d}" ma:taxonomyMulti="true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tu_x0020_internetiin" ma:index="36" nillable="true" ma:displayName="Julkaistu internetiin" ma:default="0" ma:internalName="Julkaistu_x0020_internetiin">
      <xsd:simpleType>
        <xsd:restriction base="dms:Boolean"/>
      </xsd:simpleType>
    </xsd:element>
    <xsd:element name="Julkaistu_x0020_intranetiin" ma:index="37" nillable="true" ma:displayName="Julkaistu intranetiin" ma:default="0" ma:internalName="Julkaistu_x0020_intranetiin">
      <xsd:simpleType>
        <xsd:restriction base="dms:Boolean"/>
      </xsd:simpleType>
    </xsd:element>
    <xsd:element name="Julkisuus" ma:index="38" ma:displayName="Julkisuus" ma:default="Ei julkinen" ma:description="" ma:format="Dropdown" ma:internalName="Julkisuus" ma:readOnly="false">
      <xsd:simpleType>
        <xsd:restriction base="dms:Choice">
          <xsd:enumeration value="Julkinen"/>
          <xsd:enumeration value="Ei julkinen"/>
          <xsd:enumeration value="Salassa pidettävä"/>
        </xsd:restriction>
      </xsd:simpleType>
    </xsd:element>
    <xsd:element name="Viittaus_x0020_aiempaan_x0020_dokumentaatioon" ma:index="39" nillable="true" ma:displayName="Viittaus aiempaan dokumentaatioon" ma:description="Toisessa sisältötyypissä olevat aiemmat versiot tai nimi/tyyppi muuttunut. Voi käyttää myös jos alkuperäinen dokumentti ulkoisesta lähteestä." ma:format="Hyperlink" ma:internalName="Viittaus_x0020_aiempaan_x0020_dokumentaatioon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kumenttienJarjestysnro" ma:index="40" nillable="true" ma:displayName="DokumenttienJarjestysnro" ma:decimals="0" ma:description="Tällä metatiedolla voidaan lajitella dokumentit haluttuun järjestykseen" ma:internalName="DokumenttienJarjestysnro" ma:percentage="FALSE">
      <xsd:simpleType>
        <xsd:restriction base="dms:Number"/>
      </xsd:simpleType>
    </xsd:element>
    <xsd:element name="p29133bec810493ea0a0db9a40008070" ma:index="41" nillable="true" ma:taxonomy="true" ma:internalName="p29133bec810493ea0a0db9a40008070" ma:taxonomyFieldName="MEO" ma:displayName="MEO" ma:default="" ma:fieldId="{929133be-c810-493e-a0a0-db9a40008070}" ma:sspId="fe7d6957-b623-48c5-941b-77be73948d87" ma:termSetId="b2a76c15-59d3-4770-9e61-030b81c17d0b" ma:anchorId="968258ff-d532-407d-bbdf-30365d4d88fd" ma:open="false" ma:isKeyword="false">
      <xsd:complexType>
        <xsd:sequence>
          <xsd:element ref="pc:Terms" minOccurs="0" maxOccurs="1"/>
        </xsd:sequence>
      </xsd:complexType>
    </xsd:element>
    <xsd:element name="dcbfe2a265e14726b4e3bf442009874f" ma:index="43" nillable="true" ma:taxonomy="true" ma:internalName="dcbfe2a265e14726b4e3bf442009874f" ma:taxonomyFieldName="Kriisiviestint_x00e4_" ma:displayName="Kriisiviestintä" ma:default="" ma:fieldId="{dcbfe2a2-65e1-4726-b4e3-bf442009874f}" ma:sspId="fe7d6957-b623-48c5-941b-77be73948d87" ma:termSetId="5564fb1b-af91-4a4e-871a-61ffaa225bc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2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fe7d6957-b623-48c5-941b-77be73948d87" ContentTypeId="0x010100E993358E494F344F8D6048E76D09AF020A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20b6b3d9a8f4638937a9d1d1dec5738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ole toimintakäsikirjaa</TermName>
          <TermId xmlns="http://schemas.microsoft.com/office/infopath/2007/PartnerControls">ed0127a7-f4bb-4299-8de4-a0fcecf35ff1</TermId>
        </TermInfo>
      </Terms>
    </n20b6b3d9a8f4638937a9d1d1dec5738>
    <Koulutuksen_x0020_ajankohta xmlns="0af04246-5dcb-4e38-b8a1-4adaeb368127">2023-10-03T21:00:00+00:00</Koulutuksen_x0020_ajankohta>
    <DokumenttienJarjestysnro xmlns="d3e50268-7799-48af-83c3-9a9b063078bc" xsi:nil="true"/>
    <Dokumjentin_x0020_hyväksyjä xmlns="0af04246-5dcb-4e38-b8a1-4adaeb368127">
      <UserInfo>
        <DisplayName>i:0#.w|oysnet\puhtote</DisplayName>
        <AccountId>249</AccountId>
        <AccountType/>
      </UserInfo>
    </Dokumjentin_x0020_hyväksyjä>
    <dcbcdd319c9d484f9dc5161892e5c0c3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Infektioiden torjunta</TermName>
          <TermId xmlns="http://schemas.microsoft.com/office/infopath/2007/PartnerControls">d1bdb641-a1c1-4abf-b66a-298a776eaddb</TermId>
        </TermInfo>
      </Terms>
    </dcbcdd319c9d484f9dc5161892e5c0c3>
    <Language xmlns="http://schemas.microsoft.com/sharepoint/v3">Finnish (Finland)</Language>
    <p1983d610e0d4731a3788cc4c5855e1b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Infektioyksikkö</TermName>
          <TermId xmlns="http://schemas.microsoft.com/office/infopath/2007/PartnerControls">d873b9ee-c5a1-43a5-91cd-d45393df5f8c</TermId>
        </TermInfo>
      </Terms>
    </p1983d610e0d4731a3788cc4c5855e1b>
    <p29133bec810493ea0a0db9a40008070 xmlns="d3e50268-7799-48af-83c3-9a9b063078bc">
      <Terms xmlns="http://schemas.microsoft.com/office/infopath/2007/PartnerControls"/>
    </p29133bec810493ea0a0db9a40008070>
    <n8b7dceb557a4bd5a6f48e1feceef73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Koulutuksen aineisto</TermName>
          <TermId xmlns="http://schemas.microsoft.com/office/infopath/2007/PartnerControls">2a72a094-566d-460a-879e-2a18b80594d3</TermId>
        </TermInfo>
      </Terms>
    </n8b7dceb557a4bd5a6f48e1feceef73f>
    <_dlc_DocId xmlns="d3e50268-7799-48af-83c3-9a9b063078bc">MUAVRSSTWASF-92438712-329</_dlc_DocId>
    <cd9fa66b05f24776892a63c6fb772e2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Potilaan hoitoon osallistuva henkilöstö</TermName>
          <TermId xmlns="http://schemas.microsoft.com/office/infopath/2007/PartnerControls">21074a2b-1b44-417e-9c72-4d731d4c7a78</TermId>
        </TermInfo>
      </Terms>
    </cd9fa66b05f24776892a63c6fb772e2f>
    <TaxCatchAll xmlns="d3e50268-7799-48af-83c3-9a9b063078bc">
      <Value>168</Value>
      <Value>166</Value>
      <Value>165</Value>
      <Value>10</Value>
      <Value>42</Value>
      <Value>3</Value>
      <Value>2688</Value>
    </TaxCatchAll>
    <Dokumentin_x0020_sisällöstä_x0020_vastaava_x0028_t_x0029__x0020__x002f__x0020_asiantuntija_x0028_t_x0029_ xmlns="0af04246-5dcb-4e38-b8a1-4adaeb368127">
      <UserInfo>
        <DisplayName>i:0#.w|oysnet\puhtote</DisplayName>
        <AccountId>249</AccountId>
        <AccountType/>
      </UserInfo>
      <UserInfo>
        <DisplayName>i:0#.w|oysnet\holappjj</DisplayName>
        <AccountId>1652</AccountId>
        <AccountType/>
      </UserInfo>
    </Dokumentin_x0020_sisällöstä_x0020_vastaava_x0028_t_x0029__x0020__x002f__x0020_asiantuntija_x0028_t_x0029_>
    <dcbfe2a265e14726b4e3bf442009874f xmlns="d3e50268-7799-48af-83c3-9a9b063078bc">
      <Terms xmlns="http://schemas.microsoft.com/office/infopath/2007/PartnerControls"/>
    </dcbfe2a265e14726b4e3bf442009874f>
    <Julkaise_x0020_internetissä xmlns="d3e50268-7799-48af-83c3-9a9b063078bc">true</Julkaise_x0020_internetissä>
    <Erittäin_x0020_tärkeä_x002c__x0020__x0020_kriittinen_x0020_tai_x0020_päivystysdokumentti xmlns="0af04246-5dcb-4e38-b8a1-4adaeb368127">false</Erittäin_x0020_tärkeä_x002c__x0020__x0020_kriittinen_x0020_tai_x0020_päivystysdokumentti>
    <Turvallisuustietoisku xmlns="0af04246-5dcb-4e38-b8a1-4adaeb368127">false</Turvallisuustietoisku>
    <ab42df24dbb04f55bc336c85f92eff00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erikoisalaa (PPSHP)</TermName>
          <TermId xmlns="http://schemas.microsoft.com/office/infopath/2007/PartnerControls">63c697a3-d3f0-4701-a1c0-7b3ab3656aba</TermId>
        </TermInfo>
      </Terms>
    </ab42df24dbb04f55bc336c85f92eff00>
    <Julkaise_x0020_extranetissa xmlns="d3e50268-7799-48af-83c3-9a9b063078bc">false</Julkaise_x0020_extranetissa>
    <bad6acabb1c24909a1a688c49f883f4d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Pohde</TermName>
          <TermId xmlns="http://schemas.microsoft.com/office/infopath/2007/PartnerControls">3bd1eb7d-6289-427a-a46c-d4e835e69ad1</TermId>
        </TermInfo>
      </Terms>
    </bad6acabb1c24909a1a688c49f883f4d>
    <Julkaise_x0020_intranetissa xmlns="d3e50268-7799-48af-83c3-9a9b063078bc">true</Julkaise_x0020_intranetissa>
    <Julkisuus xmlns="d3e50268-7799-48af-83c3-9a9b063078bc">Julkinen</Julkisuus>
    <_dlc_DocIdUrl xmlns="d3e50268-7799-48af-83c3-9a9b063078bc">
      <Url>https://internet.oysnet.ppshp.fi/dokumentit/_layouts/15/DocIdRedir.aspx?ID=MUAVRSSTWASF-92438712-329</Url>
      <Description>MUAVRSSTWASF-92438712-329</Description>
    </_dlc_DocIdUrl>
    <Viittaus_x0020_aiempaan_x0020_dokumentaatioon xmlns="d3e50268-7799-48af-83c3-9a9b063078bc">
      <Url xsi:nil="true"/>
      <Description xsi:nil="true"/>
    </Viittaus_x0020_aiempaan_x0020_dokumentaatioon>
    <Julkaistu_x0020_intranetiin xmlns="d3e50268-7799-48af-83c3-9a9b063078bc">false</Julkaistu_x0020_intranetiin>
    <Julkaistu_x0020_internetiin xmlns="d3e50268-7799-48af-83c3-9a9b063078bc">false</Julkaistu_x0020_internetiin>
  </documentManagement>
</p:properties>
</file>

<file path=customXml/itemProps1.xml><?xml version="1.0" encoding="utf-8"?>
<ds:datastoreItem xmlns:ds="http://schemas.openxmlformats.org/officeDocument/2006/customXml" ds:itemID="{0A3E4507-9D48-4868-8F12-23A42A81DFB2}"/>
</file>

<file path=customXml/itemProps2.xml><?xml version="1.0" encoding="utf-8"?>
<ds:datastoreItem xmlns:ds="http://schemas.openxmlformats.org/officeDocument/2006/customXml" ds:itemID="{5547529F-0BA0-4572-8AAE-4965E272BD94}"/>
</file>

<file path=customXml/itemProps3.xml><?xml version="1.0" encoding="utf-8"?>
<ds:datastoreItem xmlns:ds="http://schemas.openxmlformats.org/officeDocument/2006/customXml" ds:itemID="{9CC3E3F3-9CF4-4B45-8586-EF47D94B8C1D}"/>
</file>

<file path=customXml/itemProps4.xml><?xml version="1.0" encoding="utf-8"?>
<ds:datastoreItem xmlns:ds="http://schemas.openxmlformats.org/officeDocument/2006/customXml" ds:itemID="{E1CD9032-C993-4220-B55F-4A9B04D081B6}"/>
</file>

<file path=customXml/itemProps5.xml><?xml version="1.0" encoding="utf-8"?>
<ds:datastoreItem xmlns:ds="http://schemas.openxmlformats.org/officeDocument/2006/customXml" ds:itemID="{E3D6DB38-2B7B-4460-AF3D-6395061AF53B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221</Words>
  <Application>Microsoft Office PowerPoint</Application>
  <PresentationFormat>Laajakuva</PresentationFormat>
  <Paragraphs>36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Office-teema</vt:lpstr>
      <vt:lpstr>Ajankohtaista</vt:lpstr>
      <vt:lpstr>Hengitystievirukset</vt:lpstr>
      <vt:lpstr>PowerPoint-esitys</vt:lpstr>
      <vt:lpstr>Influenssa</vt:lpstr>
      <vt:lpstr>Influenssa eteläisellä pallonpuoliskolla</vt:lpstr>
      <vt:lpstr>Influenssa Pohjoisella pallonpuoliskolla vasta tulossa</vt:lpstr>
      <vt:lpstr>COVID-19</vt:lpstr>
      <vt:lpstr>Testimäärät                                                ja positiiviset</vt:lpstr>
      <vt:lpstr>Mikään tauti ei saa levitä laitoksissa. Kuinka toimitaan töissä?</vt:lpstr>
      <vt:lpstr>Hengitystieoireinen potilas</vt:lpstr>
      <vt:lpstr>Hengitystieoireinen työntekijä</vt:lpstr>
      <vt:lpstr>Vatsatautivirukset</vt:lpstr>
      <vt:lpstr>Vatsatautivirukset</vt:lpstr>
      <vt:lpstr>Tularemia eli jänisrutto</vt:lpstr>
      <vt:lpstr>PowerPoint-esitys</vt:lpstr>
      <vt:lpstr>Tartuntatapa</vt:lpstr>
      <vt:lpstr>PowerPoint-esitys</vt:lpstr>
    </vt:vector>
  </TitlesOfParts>
  <Company>PPSHP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Ajankohtaista infektioiden torjunnasta 4.10.2023</dc:title>
  <dc:creator>Holappa Jatta</dc:creator>
  <cp:keywords/>
  <cp:lastModifiedBy>Holappa Jatta</cp:lastModifiedBy>
  <cp:revision>2</cp:revision>
  <dcterms:created xsi:type="dcterms:W3CDTF">2023-10-13T06:15:19Z</dcterms:created>
  <dcterms:modified xsi:type="dcterms:W3CDTF">2023-10-13T06:26:43Z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MEO">
    <vt:lpwstr/>
  </property>
  <property fmtid="{D5CDD505-2E9C-101B-9397-08002B2CF9AE}" pid="4" name="Kohde- / työntekijäryhmä">
    <vt:lpwstr>42;#Potilaan hoitoon osallistuva henkilöstö|21074a2b-1b44-417e-9c72-4d731d4c7a78</vt:lpwstr>
  </property>
  <property fmtid="{D5CDD505-2E9C-101B-9397-08002B2CF9AE}" pid="5" name="ContentTypeId">
    <vt:lpwstr>0x010100E993358E494F344F8D6048E76D09AF020A007628AA875F93584E8BFB272C4723E035</vt:lpwstr>
  </property>
  <property fmtid="{D5CDD505-2E9C-101B-9397-08002B2CF9AE}" pid="6" name="Koulutusmateriaali (sisältötyypin metatieto)">
    <vt:lpwstr>165;#Koulutuksen aineisto|2a72a094-566d-460a-879e-2a18b80594d3</vt:lpwstr>
  </property>
  <property fmtid="{D5CDD505-2E9C-101B-9397-08002B2CF9AE}" pid="7" name="Kohdeorganisaatio">
    <vt:lpwstr>2688;#Pohde|3bd1eb7d-6289-427a-a46c-d4e835e69ad1</vt:lpwstr>
  </property>
  <property fmtid="{D5CDD505-2E9C-101B-9397-08002B2CF9AE}" pid="8" name="_dlc_DocIdItemGuid">
    <vt:lpwstr>2fcf8515-451b-4b00-92a1-879fc84bf3ea</vt:lpwstr>
  </property>
  <property fmtid="{D5CDD505-2E9C-101B-9397-08002B2CF9AE}" pid="9" name="Kriisiviestintä">
    <vt:lpwstr/>
  </property>
  <property fmtid="{D5CDD505-2E9C-101B-9397-08002B2CF9AE}" pid="10" name="Erikoisala">
    <vt:lpwstr>10;#Ei erikoisalaa (PPSHP)|63c697a3-d3f0-4701-a1c0-7b3ab3656aba</vt:lpwstr>
  </property>
  <property fmtid="{D5CDD505-2E9C-101B-9397-08002B2CF9AE}" pid="11" name="Organisaatiotiedon tarkennus toiminnan mukaan">
    <vt:lpwstr>168;#Infektioiden torjunta|d1bdb641-a1c1-4abf-b66a-298a776eaddb</vt:lpwstr>
  </property>
  <property fmtid="{D5CDD505-2E9C-101B-9397-08002B2CF9AE}" pid="12" name="Toiminnanohjauskäsikirja">
    <vt:lpwstr>3;#Ei ole toimintakäsikirjaa|ed0127a7-f4bb-4299-8de4-a0fcecf35ff1</vt:lpwstr>
  </property>
  <property fmtid="{D5CDD505-2E9C-101B-9397-08002B2CF9AE}" pid="13" name="Organisaatiotieto">
    <vt:lpwstr>166;#Infektioyksikkö|d873b9ee-c5a1-43a5-91cd-d45393df5f8c</vt:lpwstr>
  </property>
  <property fmtid="{D5CDD505-2E9C-101B-9397-08002B2CF9AE}" pid="14" name="Order">
    <vt:r8>246300</vt:r8>
  </property>
  <property fmtid="{D5CDD505-2E9C-101B-9397-08002B2CF9AE}" pid="16" name="SharedWithUsers">
    <vt:lpwstr/>
  </property>
  <property fmtid="{D5CDD505-2E9C-101B-9397-08002B2CF9AE}" pid="17" name="TaxKeywordTaxHTField">
    <vt:lpwstr/>
  </property>
</Properties>
</file>